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87" r:id="rId15"/>
    <p:sldId id="288" r:id="rId16"/>
    <p:sldId id="268" r:id="rId17"/>
    <p:sldId id="269" r:id="rId18"/>
    <p:sldId id="270" r:id="rId19"/>
    <p:sldId id="289" r:id="rId20"/>
    <p:sldId id="272" r:id="rId21"/>
    <p:sldId id="273" r:id="rId22"/>
    <p:sldId id="274" r:id="rId23"/>
    <p:sldId id="292" r:id="rId24"/>
    <p:sldId id="293" r:id="rId25"/>
    <p:sldId id="277" r:id="rId26"/>
    <p:sldId id="278" r:id="rId27"/>
    <p:sldId id="279" r:id="rId28"/>
    <p:sldId id="290" r:id="rId29"/>
    <p:sldId id="281" r:id="rId30"/>
    <p:sldId id="282" r:id="rId31"/>
    <p:sldId id="291" r:id="rId32"/>
    <p:sldId id="284" r:id="rId33"/>
    <p:sldId id="285" r:id="rId34"/>
    <p:sldId id="286"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ary Hunt" initials="" lastIdx="6" clrIdx="0"/>
  <p:cmAuthor id="1" name="Kelsey Havemann" initials="" lastIdx="2" clrIdx="1"/>
  <p:cmAuthor id="2" name="Kelsey Havemann" initials="KH" lastIdx="2" clrIdx="2">
    <p:extLst>
      <p:ext uri="{19B8F6BF-5375-455C-9EA6-DF929625EA0E}">
        <p15:presenceInfo xmlns:p15="http://schemas.microsoft.com/office/powerpoint/2012/main" userId="S::khavemann@aba.com::6d32b5c1-9560-4b96-ad7e-87204fedf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159"/>
    <a:srgbClr val="027FB4"/>
    <a:srgbClr val="0B7A3B"/>
    <a:srgbClr val="009847"/>
    <a:srgbClr val="93D050"/>
    <a:srgbClr val="F37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38CBFC-0AE5-4036-838A-BB48D587032F}">
  <a:tblStyle styleId="{BB38CBFC-0AE5-4036-838A-BB48D587032F}"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74020" autoAdjust="0"/>
  </p:normalViewPr>
  <p:slideViewPr>
    <p:cSldViewPr snapToGrid="0">
      <p:cViewPr varScale="1">
        <p:scale>
          <a:sx n="89" d="100"/>
          <a:sy n="89" d="100"/>
        </p:scale>
        <p:origin x="837" y="5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Havemann" userId="6d32b5c1-9560-4b96-ad7e-87204fedf940" providerId="ADAL" clId="{BEF949F2-48B9-4F8D-8127-8115F1E2909B}"/>
    <pc:docChg chg="undo custSel modSld">
      <pc:chgData name="Kelsey Havemann" userId="6d32b5c1-9560-4b96-ad7e-87204fedf940" providerId="ADAL" clId="{BEF949F2-48B9-4F8D-8127-8115F1E2909B}" dt="2025-02-20T16:55:16.365" v="256" actId="20577"/>
      <pc:docMkLst>
        <pc:docMk/>
      </pc:docMkLst>
      <pc:sldChg chg="addSp delSp mod modNotesTx">
        <pc:chgData name="Kelsey Havemann" userId="6d32b5c1-9560-4b96-ad7e-87204fedf940" providerId="ADAL" clId="{BEF949F2-48B9-4F8D-8127-8115F1E2909B}" dt="2025-02-16T19:42:39.391" v="225" actId="20577"/>
        <pc:sldMkLst>
          <pc:docMk/>
          <pc:sldMk cId="0" sldId="257"/>
        </pc:sldMkLst>
      </pc:sldChg>
      <pc:sldChg chg="modNotesTx">
        <pc:chgData name="Kelsey Havemann" userId="6d32b5c1-9560-4b96-ad7e-87204fedf940" providerId="ADAL" clId="{BEF949F2-48B9-4F8D-8127-8115F1E2909B}" dt="2025-02-20T16:55:16.365" v="256" actId="20577"/>
        <pc:sldMkLst>
          <pc:docMk/>
          <pc:sldMk cId="0" sldId="258"/>
        </pc:sldMkLst>
      </pc:sldChg>
      <pc:sldChg chg="modNotesTx">
        <pc:chgData name="Kelsey Havemann" userId="6d32b5c1-9560-4b96-ad7e-87204fedf940" providerId="ADAL" clId="{BEF949F2-48B9-4F8D-8127-8115F1E2909B}" dt="2025-02-20T16:54:23.017" v="252" actId="20577"/>
        <pc:sldMkLst>
          <pc:docMk/>
          <pc:sldMk cId="0" sldId="259"/>
        </pc:sldMkLst>
      </pc:sldChg>
      <pc:sldChg chg="modNotesTx">
        <pc:chgData name="Kelsey Havemann" userId="6d32b5c1-9560-4b96-ad7e-87204fedf940" providerId="ADAL" clId="{BEF949F2-48B9-4F8D-8127-8115F1E2909B}" dt="2025-02-20T16:54:01.594" v="248" actId="20577"/>
        <pc:sldMkLst>
          <pc:docMk/>
          <pc:sldMk cId="0" sldId="260"/>
        </pc:sldMkLst>
      </pc:sldChg>
      <pc:sldChg chg="modNotesTx">
        <pc:chgData name="Kelsey Havemann" userId="6d32b5c1-9560-4b96-ad7e-87204fedf940" providerId="ADAL" clId="{BEF949F2-48B9-4F8D-8127-8115F1E2909B}" dt="2025-02-16T19:44:04.582" v="237" actId="20577"/>
        <pc:sldMkLst>
          <pc:docMk/>
          <pc:sldMk cId="0" sldId="261"/>
        </pc:sldMkLst>
      </pc:sldChg>
      <pc:sldChg chg="modNotesTx">
        <pc:chgData name="Kelsey Havemann" userId="6d32b5c1-9560-4b96-ad7e-87204fedf940" providerId="ADAL" clId="{BEF949F2-48B9-4F8D-8127-8115F1E2909B}" dt="2025-02-20T16:53:38.149" v="245" actId="20577"/>
        <pc:sldMkLst>
          <pc:docMk/>
          <pc:sldMk cId="0" sldId="262"/>
        </pc:sldMkLst>
      </pc:sldChg>
      <pc:sldChg chg="modNotesTx">
        <pc:chgData name="Kelsey Havemann" userId="6d32b5c1-9560-4b96-ad7e-87204fedf940" providerId="ADAL" clId="{BEF949F2-48B9-4F8D-8127-8115F1E2909B}" dt="2025-02-16T19:44:23.763" v="239" actId="20577"/>
        <pc:sldMkLst>
          <pc:docMk/>
          <pc:sldMk cId="0" sldId="263"/>
        </pc:sldMkLst>
      </pc:sldChg>
      <pc:sldChg chg="modNotesTx">
        <pc:chgData name="Kelsey Havemann" userId="6d32b5c1-9560-4b96-ad7e-87204fedf940" providerId="ADAL" clId="{BEF949F2-48B9-4F8D-8127-8115F1E2909B}" dt="2025-02-16T18:43:08.059" v="38" actId="113"/>
        <pc:sldMkLst>
          <pc:docMk/>
          <pc:sldMk cId="0" sldId="264"/>
        </pc:sldMkLst>
      </pc:sldChg>
      <pc:sldChg chg="modNotesTx">
        <pc:chgData name="Kelsey Havemann" userId="6d32b5c1-9560-4b96-ad7e-87204fedf940" providerId="ADAL" clId="{BEF949F2-48B9-4F8D-8127-8115F1E2909B}" dt="2025-02-16T19:44:36.714" v="240" actId="20577"/>
        <pc:sldMkLst>
          <pc:docMk/>
          <pc:sldMk cId="0" sldId="265"/>
        </pc:sldMkLst>
      </pc:sldChg>
      <pc:sldChg chg="modNotesTx">
        <pc:chgData name="Kelsey Havemann" userId="6d32b5c1-9560-4b96-ad7e-87204fedf940" providerId="ADAL" clId="{BEF949F2-48B9-4F8D-8127-8115F1E2909B}" dt="2025-02-20T16:53:11.147" v="244" actId="20577"/>
        <pc:sldMkLst>
          <pc:docMk/>
          <pc:sldMk cId="0" sldId="268"/>
        </pc:sldMkLst>
      </pc:sldChg>
      <pc:sldChg chg="addSp delSp mod modNotesTx">
        <pc:chgData name="Kelsey Havemann" userId="6d32b5c1-9560-4b96-ad7e-87204fedf940" providerId="ADAL" clId="{BEF949F2-48B9-4F8D-8127-8115F1E2909B}" dt="2025-02-16T18:55:21.389" v="79" actId="20577"/>
        <pc:sldMkLst>
          <pc:docMk/>
          <pc:sldMk cId="0" sldId="269"/>
        </pc:sldMkLst>
      </pc:sldChg>
      <pc:sldChg chg="modNotesTx">
        <pc:chgData name="Kelsey Havemann" userId="6d32b5c1-9560-4b96-ad7e-87204fedf940" providerId="ADAL" clId="{BEF949F2-48B9-4F8D-8127-8115F1E2909B}" dt="2025-02-16T18:57:02.951" v="89" actId="113"/>
        <pc:sldMkLst>
          <pc:docMk/>
          <pc:sldMk cId="0" sldId="270"/>
        </pc:sldMkLst>
      </pc:sldChg>
      <pc:sldChg chg="modNotesTx">
        <pc:chgData name="Kelsey Havemann" userId="6d32b5c1-9560-4b96-ad7e-87204fedf940" providerId="ADAL" clId="{BEF949F2-48B9-4F8D-8127-8115F1E2909B}" dt="2025-02-16T19:01:22.548" v="107" actId="113"/>
        <pc:sldMkLst>
          <pc:docMk/>
          <pc:sldMk cId="0" sldId="272"/>
        </pc:sldMkLst>
      </pc:sldChg>
      <pc:sldChg chg="modNotesTx">
        <pc:chgData name="Kelsey Havemann" userId="6d32b5c1-9560-4b96-ad7e-87204fedf940" providerId="ADAL" clId="{BEF949F2-48B9-4F8D-8127-8115F1E2909B}" dt="2025-02-16T19:02:30.957" v="113" actId="6549"/>
        <pc:sldMkLst>
          <pc:docMk/>
          <pc:sldMk cId="0" sldId="273"/>
        </pc:sldMkLst>
      </pc:sldChg>
      <pc:sldChg chg="modNotesTx">
        <pc:chgData name="Kelsey Havemann" userId="6d32b5c1-9560-4b96-ad7e-87204fedf940" providerId="ADAL" clId="{BEF949F2-48B9-4F8D-8127-8115F1E2909B}" dt="2025-02-16T19:07:21.604" v="134" actId="113"/>
        <pc:sldMkLst>
          <pc:docMk/>
          <pc:sldMk cId="0" sldId="274"/>
        </pc:sldMkLst>
      </pc:sldChg>
      <pc:sldChg chg="modNotesTx">
        <pc:chgData name="Kelsey Havemann" userId="6d32b5c1-9560-4b96-ad7e-87204fedf940" providerId="ADAL" clId="{BEF949F2-48B9-4F8D-8127-8115F1E2909B}" dt="2025-02-16T19:26:45.112" v="174" actId="113"/>
        <pc:sldMkLst>
          <pc:docMk/>
          <pc:sldMk cId="0" sldId="277"/>
        </pc:sldMkLst>
      </pc:sldChg>
      <pc:sldChg chg="modNotesTx">
        <pc:chgData name="Kelsey Havemann" userId="6d32b5c1-9560-4b96-ad7e-87204fedf940" providerId="ADAL" clId="{BEF949F2-48B9-4F8D-8127-8115F1E2909B}" dt="2025-02-20T16:51:59.790" v="242" actId="6549"/>
        <pc:sldMkLst>
          <pc:docMk/>
          <pc:sldMk cId="0" sldId="278"/>
        </pc:sldMkLst>
      </pc:sldChg>
      <pc:sldChg chg="modNotesTx">
        <pc:chgData name="Kelsey Havemann" userId="6d32b5c1-9560-4b96-ad7e-87204fedf940" providerId="ADAL" clId="{BEF949F2-48B9-4F8D-8127-8115F1E2909B}" dt="2025-02-16T19:29:29.799" v="188" actId="113"/>
        <pc:sldMkLst>
          <pc:docMk/>
          <pc:sldMk cId="0" sldId="279"/>
        </pc:sldMkLst>
      </pc:sldChg>
      <pc:sldChg chg="modNotesTx">
        <pc:chgData name="Kelsey Havemann" userId="6d32b5c1-9560-4b96-ad7e-87204fedf940" providerId="ADAL" clId="{BEF949F2-48B9-4F8D-8127-8115F1E2909B}" dt="2025-02-16T19:31:45.392" v="200" actId="113"/>
        <pc:sldMkLst>
          <pc:docMk/>
          <pc:sldMk cId="0" sldId="281"/>
        </pc:sldMkLst>
      </pc:sldChg>
      <pc:sldChg chg="modNotesTx">
        <pc:chgData name="Kelsey Havemann" userId="6d32b5c1-9560-4b96-ad7e-87204fedf940" providerId="ADAL" clId="{BEF949F2-48B9-4F8D-8127-8115F1E2909B}" dt="2025-02-16T19:33:52.916" v="204" actId="113"/>
        <pc:sldMkLst>
          <pc:docMk/>
          <pc:sldMk cId="0" sldId="282"/>
        </pc:sldMkLst>
      </pc:sldChg>
      <pc:sldChg chg="modNotesTx">
        <pc:chgData name="Kelsey Havemann" userId="6d32b5c1-9560-4b96-ad7e-87204fedf940" providerId="ADAL" clId="{BEF949F2-48B9-4F8D-8127-8115F1E2909B}" dt="2025-02-16T19:40:48.176" v="214" actId="113"/>
        <pc:sldMkLst>
          <pc:docMk/>
          <pc:sldMk cId="0" sldId="284"/>
        </pc:sldMkLst>
      </pc:sldChg>
      <pc:sldChg chg="modNotesTx">
        <pc:chgData name="Kelsey Havemann" userId="6d32b5c1-9560-4b96-ad7e-87204fedf940" providerId="ADAL" clId="{BEF949F2-48B9-4F8D-8127-8115F1E2909B}" dt="2025-02-16T19:41:33.468" v="220" actId="113"/>
        <pc:sldMkLst>
          <pc:docMk/>
          <pc:sldMk cId="0" sldId="285"/>
        </pc:sldMkLst>
      </pc:sldChg>
      <pc:sldChg chg="modNotesTx">
        <pc:chgData name="Kelsey Havemann" userId="6d32b5c1-9560-4b96-ad7e-87204fedf940" providerId="ADAL" clId="{BEF949F2-48B9-4F8D-8127-8115F1E2909B}" dt="2025-02-16T19:42:07.796" v="223" actId="20577"/>
        <pc:sldMkLst>
          <pc:docMk/>
          <pc:sldMk cId="0" sldId="286"/>
        </pc:sldMkLst>
      </pc:sldChg>
      <pc:sldChg chg="modNotesTx">
        <pc:chgData name="Kelsey Havemann" userId="6d32b5c1-9560-4b96-ad7e-87204fedf940" providerId="ADAL" clId="{BEF949F2-48B9-4F8D-8127-8115F1E2909B}" dt="2025-02-16T18:45:22.288" v="57" actId="20577"/>
        <pc:sldMkLst>
          <pc:docMk/>
          <pc:sldMk cId="640420331" sldId="287"/>
        </pc:sldMkLst>
      </pc:sldChg>
      <pc:sldChg chg="modNotesTx">
        <pc:chgData name="Kelsey Havemann" userId="6d32b5c1-9560-4b96-ad7e-87204fedf940" providerId="ADAL" clId="{BEF949F2-48B9-4F8D-8127-8115F1E2909B}" dt="2025-02-16T18:46:22.989" v="61"/>
        <pc:sldMkLst>
          <pc:docMk/>
          <pc:sldMk cId="4142811018" sldId="288"/>
        </pc:sldMkLst>
      </pc:sldChg>
      <pc:sldChg chg="addSp delSp mod modNotesTx">
        <pc:chgData name="Kelsey Havemann" userId="6d32b5c1-9560-4b96-ad7e-87204fedf940" providerId="ADAL" clId="{BEF949F2-48B9-4F8D-8127-8115F1E2909B}" dt="2025-02-16T18:59:24.208" v="100" actId="113"/>
        <pc:sldMkLst>
          <pc:docMk/>
          <pc:sldMk cId="1663013548" sldId="289"/>
        </pc:sldMkLst>
      </pc:sldChg>
      <pc:sldChg chg="modNotesTx">
        <pc:chgData name="Kelsey Havemann" userId="6d32b5c1-9560-4b96-ad7e-87204fedf940" providerId="ADAL" clId="{BEF949F2-48B9-4F8D-8127-8115F1E2909B}" dt="2025-02-16T19:30:18.575" v="192" actId="113"/>
        <pc:sldMkLst>
          <pc:docMk/>
          <pc:sldMk cId="2673772692" sldId="290"/>
        </pc:sldMkLst>
      </pc:sldChg>
      <pc:sldChg chg="modNotesTx">
        <pc:chgData name="Kelsey Havemann" userId="6d32b5c1-9560-4b96-ad7e-87204fedf940" providerId="ADAL" clId="{BEF949F2-48B9-4F8D-8127-8115F1E2909B}" dt="2025-02-20T16:51:37.491" v="241" actId="6549"/>
        <pc:sldMkLst>
          <pc:docMk/>
          <pc:sldMk cId="3105086258" sldId="291"/>
        </pc:sldMkLst>
      </pc:sldChg>
      <pc:sldChg chg="modNotesTx">
        <pc:chgData name="Kelsey Havemann" userId="6d32b5c1-9560-4b96-ad7e-87204fedf940" providerId="ADAL" clId="{BEF949F2-48B9-4F8D-8127-8115F1E2909B}" dt="2025-02-20T16:52:33.377" v="243" actId="6549"/>
        <pc:sldMkLst>
          <pc:docMk/>
          <pc:sldMk cId="4265811515" sldId="292"/>
        </pc:sldMkLst>
      </pc:sldChg>
      <pc:sldChg chg="modNotesTx">
        <pc:chgData name="Kelsey Havemann" userId="6d32b5c1-9560-4b96-ad7e-87204fedf940" providerId="ADAL" clId="{BEF949F2-48B9-4F8D-8127-8115F1E2909B}" dt="2025-02-16T19:25:27.153" v="165" actId="20577"/>
        <pc:sldMkLst>
          <pc:docMk/>
          <pc:sldMk cId="3224140149" sldId="293"/>
        </pc:sldMkLst>
      </pc:sldChg>
    </pc:docChg>
  </pc:docChgLst>
  <pc:docChgLst>
    <pc:chgData name="Kelsey Havemann" userId="S::khavemann@aba.com::6d32b5c1-9560-4b96-ad7e-87204fedf940" providerId="AD" clId="Web-{A028289F-3D5C-E7C9-9276-E59310D42AFF}"/>
    <pc:docChg chg="modSld">
      <pc:chgData name="Kelsey Havemann" userId="S::khavemann@aba.com::6d32b5c1-9560-4b96-ad7e-87204fedf940" providerId="AD" clId="Web-{A028289F-3D5C-E7C9-9276-E59310D42AFF}" dt="2025-02-16T18:30:22.720" v="6"/>
      <pc:docMkLst>
        <pc:docMk/>
      </pc:docMkLst>
      <pc:sldChg chg="modNotes">
        <pc:chgData name="Kelsey Havemann" userId="S::khavemann@aba.com::6d32b5c1-9560-4b96-ad7e-87204fedf940" providerId="AD" clId="Web-{A028289F-3D5C-E7C9-9276-E59310D42AFF}" dt="2025-02-16T18:30:22.720" v="6"/>
        <pc:sldMkLst>
          <pc:docMk/>
          <pc:sldMk cId="0" sldId="256"/>
        </pc:sldMkLst>
      </pc:sldChg>
    </pc:docChg>
  </pc:docChgLst>
  <pc:docChgLst>
    <pc:chgData name="Kelsey Havemann" userId="S::khavemann@aba.com::6d32b5c1-9560-4b96-ad7e-87204fedf940" providerId="AD" clId="Web-{FEF2A970-28EE-ACDA-AA67-D01655617A24}"/>
    <pc:docChg chg="modSld">
      <pc:chgData name="Kelsey Havemann" userId="S::khavemann@aba.com::6d32b5c1-9560-4b96-ad7e-87204fedf940" providerId="AD" clId="Web-{FEF2A970-28EE-ACDA-AA67-D01655617A24}" dt="2025-02-16T19:46:55.183" v="1"/>
      <pc:docMkLst>
        <pc:docMk/>
      </pc:docMkLst>
      <pc:sldChg chg="modNotes">
        <pc:chgData name="Kelsey Havemann" userId="S::khavemann@aba.com::6d32b5c1-9560-4b96-ad7e-87204fedf940" providerId="AD" clId="Web-{FEF2A970-28EE-ACDA-AA67-D01655617A24}" dt="2025-02-16T19:46:55.183" v="1"/>
        <pc:sldMkLst>
          <pc:docMk/>
          <pc:sldMk cId="0" sldId="256"/>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6-19T13:50:26.552" idx="1">
    <p:pos x="2576" y="84"/>
    <p:text>This should hyperlink to the Google Form.</p:text>
  </p:cm>
  <p:cm authorId="2" dt="2024-12-15T09:05:06.064" idx="1">
    <p:pos x="2576" y="180"/>
    <p:text>This link:https://docs.google.com/forms/d/e/1FAIpQLScSXxLOciyqFounJ_Ma8809gk4itsKiacskA4j_fhSTxioplQ/viewform
</p:text>
    <p:extLst>
      <p:ext uri="{C676402C-5697-4E1C-873F-D02D1690AC5C}">
        <p15:threadingInfo xmlns:p15="http://schemas.microsoft.com/office/powerpoint/2012/main" timeZoneBias="480">
          <p15:parentCm authorId="0"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01-29T06:49:35.771" idx="2">
    <p:pos x="10" y="10"/>
    <p:text>more time between animation of 1 and then 2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2e2c6bd1fdc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b="1" dirty="0"/>
          </a:p>
        </p:txBody>
      </p:sp>
      <p:sp>
        <p:nvSpPr>
          <p:cNvPr id="29" name="Google Shape;29;g2e2c6bd1fdc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2c6bd1f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e2c6bd1fdc_0_8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“We need to solve the maze to spell where her piggy bank is hiding.”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Call on a volunteer to come to the front and help solve the maze, or direct students to work with a partner to solve it. </a:t>
            </a:r>
          </a:p>
          <a:p>
            <a:pPr marL="0" lvl="0" indent="0" algn="l" rtl="0">
              <a:lnSpc>
                <a:spcPct val="100000"/>
              </a:lnSpc>
              <a:spcBef>
                <a:spcPts val="0"/>
              </a:spcBef>
              <a:spcAft>
                <a:spcPts val="0"/>
              </a:spcAft>
              <a:buSzPts val="1100"/>
              <a:buNone/>
            </a:pPr>
            <a:r>
              <a:rPr lang="en-US" dirty="0"/>
              <a:t>If needed, let them know the solution is the series of letters along the answer’s path.</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2c6bd1f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e2c6bd1fdc_0_8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Ask, “</a:t>
            </a:r>
            <a:r>
              <a:rPr lang="en-US" b="1" dirty="0"/>
              <a:t>Think we can open this lock?”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Determine which solution you will try: </a:t>
            </a:r>
          </a:p>
          <a:p>
            <a:pPr marL="0" lvl="0" indent="0" algn="l" rtl="0">
              <a:lnSpc>
                <a:spcPct val="100000"/>
              </a:lnSpc>
              <a:spcBef>
                <a:spcPts val="0"/>
              </a:spcBef>
              <a:spcAft>
                <a:spcPts val="0"/>
              </a:spcAft>
              <a:buSzPts val="1100"/>
              <a:buNone/>
            </a:pPr>
            <a:r>
              <a:rPr lang="en-US" dirty="0"/>
              <a:t>	• Use what the volunteer provides. </a:t>
            </a:r>
          </a:p>
          <a:p>
            <a:pPr marL="0" lvl="0" indent="0" algn="l" rtl="0">
              <a:lnSpc>
                <a:spcPct val="100000"/>
              </a:lnSpc>
              <a:spcBef>
                <a:spcPts val="0"/>
              </a:spcBef>
              <a:spcAft>
                <a:spcPts val="0"/>
              </a:spcAft>
              <a:buSzPts val="1100"/>
              <a:buNone/>
            </a:pPr>
            <a:r>
              <a:rPr lang="en-US" dirty="0"/>
              <a:t>	• Call on a pair of students to share their answer. </a:t>
            </a:r>
          </a:p>
          <a:p>
            <a:pPr marL="0" lvl="0" indent="0" algn="l" rtl="0">
              <a:lnSpc>
                <a:spcPct val="100000"/>
              </a:lnSpc>
              <a:spcBef>
                <a:spcPts val="0"/>
              </a:spcBef>
              <a:spcAft>
                <a:spcPts val="0"/>
              </a:spcAft>
              <a:buSzPts val="1100"/>
              <a:buNone/>
            </a:pPr>
            <a:r>
              <a:rPr lang="en-US" dirty="0"/>
              <a:t>	• Gather responses from the class, and take a vote for the best answer.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Try the selected solution. If needed, try others until the correct one is used (BEAR). </a:t>
            </a:r>
            <a:endParaRPr dirty="0"/>
          </a:p>
        </p:txBody>
      </p:sp>
    </p:spTree>
    <p:extLst>
      <p:ext uri="{BB962C8B-B14F-4D97-AF65-F5344CB8AC3E}">
        <p14:creationId xmlns:p14="http://schemas.microsoft.com/office/powerpoint/2010/main" val="245061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2c6bd1f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e2c6bd1fdc_0_8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Confirm the answer is correct and compliment the students on solving the clues.</a:t>
            </a:r>
            <a:endParaRPr dirty="0"/>
          </a:p>
        </p:txBody>
      </p:sp>
    </p:spTree>
    <p:extLst>
      <p:ext uri="{BB962C8B-B14F-4D97-AF65-F5344CB8AC3E}">
        <p14:creationId xmlns:p14="http://schemas.microsoft.com/office/powerpoint/2010/main" val="57683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e2c6bd1fd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2e2c6bd1fdc_0_92: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“Congratulations! You helped Gabriella find her piggy bank! If Gabriella can easily see her piggy bank, she will have an easier time adding money to it when she earns her allowance.”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Some people might ask where you keep your money at home, but I will not. Does anyone have a guess about why I won’t ask you that?”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Explain that where you keep your money is private information and only the people who need to know that information should have it. Not sharing where our money is kept helps to keep it safe.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2c6bd1fd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e2c6bd1fdc_0_9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“If Gabriella wants to keep her money extra safe, she should take it to the bank and deposit it in a savings account.”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“Let’s make sure everyone knows what this means. A savings account is an account offered at a bank. It keeps your money safe. You can also earn interest, which is money paid to savers for putting their money in the bank. Making a deposit means you are putting money into the account. The opposite of a deposit is called a withdrawal — meaning you remove money from your account.”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desired, let students know that children are allowed to open savings accounts at your bank with the help of an adult. </a:t>
            </a:r>
          </a:p>
          <a:p>
            <a:pPr marL="0" lvl="0" indent="0" algn="l" rtl="0">
              <a:lnSpc>
                <a:spcPct val="100000"/>
              </a:lnSpc>
              <a:spcBef>
                <a:spcPts val="0"/>
              </a:spcBef>
              <a:spcAft>
                <a:spcPts val="0"/>
              </a:spcAft>
              <a:buSzPts val="1100"/>
              <a:buNone/>
            </a:pPr>
            <a:r>
              <a:rPr lang="en-US" dirty="0"/>
              <a:t>Share the minimum deposit amount for a child’s savings account and other requirements, if applicable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2c6bd1fd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e2c6bd1fdc_0_104: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“Can you help Gabriella find the bank? Keep track of the way Gabriella needs to go on the map in order to get to the bank.” </a:t>
            </a:r>
          </a:p>
          <a:p>
            <a:pPr marL="0" lvl="0" indent="0" algn="l" rtl="0">
              <a:lnSpc>
                <a:spcPct val="100000"/>
              </a:lnSpc>
              <a:spcBef>
                <a:spcPts val="0"/>
              </a:spcBef>
              <a:spcAft>
                <a:spcPts val="0"/>
              </a:spcAft>
              <a:buSzPts val="1100"/>
              <a:buNone/>
            </a:pPr>
            <a:r>
              <a:rPr lang="en-US" dirty="0"/>
              <a:t>Call on a student to solve the maze. As the solution is stated, follow the route on your computer with your cursor or trace the route on the screen with your finger.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“Let’s retrace those steps and keep track of the directions we went: up, down, left, or right.”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Retrace the solution and ask students to help keep track of the direction each time. When their solution matches the solution below, move on to the next slide. If they offer a different solution, prompt them to choose the shortest possible route.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Solution: • Right • Down • Right • Up • Right</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2c6bd1fdc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e2c6bd1fdc_0_104: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Let’s see if your solution works</a:t>
            </a:r>
            <a:r>
              <a:rPr lang="en-US" dirty="0"/>
              <a: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Click the slide to reveal each arrow, one at a time.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Use comments such as, </a:t>
            </a:r>
            <a:r>
              <a:rPr lang="en-US" b="1" dirty="0"/>
              <a:t>“Looks like we are on the right path” </a:t>
            </a:r>
            <a:r>
              <a:rPr lang="en-US" dirty="0"/>
              <a:t>and </a:t>
            </a:r>
            <a:r>
              <a:rPr lang="en-US" b="1" dirty="0"/>
              <a:t>“This is looking good” </a:t>
            </a:r>
            <a:r>
              <a:rPr lang="en-US" dirty="0"/>
              <a:t>and/or questions like </a:t>
            </a:r>
            <a:r>
              <a:rPr lang="en-US" b="1" dirty="0"/>
              <a:t>“Is this the same route we took?”</a:t>
            </a:r>
            <a:endParaRPr b="1" dirty="0"/>
          </a:p>
        </p:txBody>
      </p:sp>
    </p:spTree>
    <p:extLst>
      <p:ext uri="{BB962C8B-B14F-4D97-AF65-F5344CB8AC3E}">
        <p14:creationId xmlns:p14="http://schemas.microsoft.com/office/powerpoint/2010/main" val="93975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e2c6bd1fd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2e2c6bd1fdc_0_111: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“Nice job! You helped Gabriella get to the bank and deposit her money! With her money in the bank, she won’t be as tempted to spend it!”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Remind students that there are a number of reasons to keep any money they are saving in a bank. </a:t>
            </a:r>
          </a:p>
          <a:p>
            <a:pPr marL="0" lvl="0" indent="0" algn="l" rtl="0">
              <a:lnSpc>
                <a:spcPct val="100000"/>
              </a:lnSpc>
              <a:spcBef>
                <a:spcPts val="0"/>
              </a:spcBef>
              <a:spcAft>
                <a:spcPts val="0"/>
              </a:spcAft>
              <a:buSzPts val="1100"/>
              <a:buNone/>
            </a:pPr>
            <a:r>
              <a:rPr lang="en-US" dirty="0"/>
              <a:t>First, it is a very safe place to keep their money. Money that people deposit there is insured, meaning they cannot lose it. </a:t>
            </a:r>
          </a:p>
          <a:p>
            <a:pPr marL="0" lvl="0" indent="0" algn="l" rtl="0">
              <a:lnSpc>
                <a:spcPct val="100000"/>
              </a:lnSpc>
              <a:spcBef>
                <a:spcPts val="0"/>
              </a:spcBef>
              <a:spcAft>
                <a:spcPts val="0"/>
              </a:spcAft>
              <a:buSzPts val="1100"/>
              <a:buNone/>
            </a:pPr>
            <a:r>
              <a:rPr lang="en-US" dirty="0"/>
              <a:t>Second, when their money is in a savings account it makes it a little more challenging to spend it. It isn’t impossible, but it takes a little effort. </a:t>
            </a:r>
          </a:p>
          <a:p>
            <a:pPr marL="0" lvl="0" indent="0" algn="l" rtl="0">
              <a:lnSpc>
                <a:spcPct val="100000"/>
              </a:lnSpc>
              <a:spcBef>
                <a:spcPts val="0"/>
              </a:spcBef>
              <a:spcAft>
                <a:spcPts val="0"/>
              </a:spcAft>
              <a:buSzPts val="1100"/>
              <a:buNone/>
            </a:pPr>
            <a:r>
              <a:rPr lang="en-US" dirty="0"/>
              <a:t>This is especially helpful for people who have a hard time saving their money instead of spending it.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2c6bd1fdc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2e2c6bd1fdc_0_11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“Gabriella is watching a show with her mom when she gets an idea for something she really wants! Her mom says she should save her money to get it.“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Invite students to share if they have ever saved money to buy something or pay for a certain experience. </a:t>
            </a:r>
          </a:p>
          <a:p>
            <a:pPr marL="0" lvl="0" indent="0" algn="l" rtl="0">
              <a:lnSpc>
                <a:spcPct val="100000"/>
              </a:lnSpc>
              <a:spcBef>
                <a:spcPts val="0"/>
              </a:spcBef>
              <a:spcAft>
                <a:spcPts val="0"/>
              </a:spcAft>
              <a:buSzPts val="1100"/>
              <a:buNone/>
            </a:pPr>
            <a:r>
              <a:rPr lang="en-US" dirty="0"/>
              <a:t>Consider sharing a personal example of something you have saved money for in the past or are saving money for now.</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2c6bd1fdc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e2c6bd1fdc_0_124: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“This is a list of possible items that Gabriella is saving to purchase. I’m going to show you three clues. </a:t>
            </a:r>
          </a:p>
          <a:p>
            <a:pPr marL="0" lvl="0" indent="0" algn="l" rtl="0">
              <a:lnSpc>
                <a:spcPct val="100000"/>
              </a:lnSpc>
              <a:spcBef>
                <a:spcPts val="0"/>
              </a:spcBef>
              <a:spcAft>
                <a:spcPts val="0"/>
              </a:spcAft>
              <a:buSzPts val="1100"/>
              <a:buNone/>
            </a:pPr>
            <a:r>
              <a:rPr lang="en-US" b="1" dirty="0"/>
              <a:t>When you think you know what Gabriella is saving for, raise your hand.”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Click to animate the slide. Read, </a:t>
            </a:r>
            <a:r>
              <a:rPr lang="en-US" b="1" dirty="0"/>
              <a:t>“Clue one: Ends in a consonant.”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If needed, remind students that some letters are vowels (for example, a, e, </a:t>
            </a:r>
            <a:r>
              <a:rPr lang="en-US" dirty="0" err="1"/>
              <a:t>i</a:t>
            </a:r>
            <a:r>
              <a:rPr lang="en-US" dirty="0"/>
              <a:t>, o, and u), and the rest are considered consonants. </a:t>
            </a:r>
          </a:p>
          <a:p>
            <a:pPr marL="0" lvl="0" indent="0" algn="l" rtl="0">
              <a:lnSpc>
                <a:spcPct val="100000"/>
              </a:lnSpc>
              <a:spcBef>
                <a:spcPts val="0"/>
              </a:spcBef>
              <a:spcAft>
                <a:spcPts val="0"/>
              </a:spcAft>
              <a:buSzPts val="1100"/>
              <a:buNone/>
            </a:pPr>
            <a:r>
              <a:rPr lang="en-US" dirty="0"/>
              <a:t>Pause for a moment while students eliminate choices.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“Don’t be too quick to guess. You might not have quite enough information yet.”</a:t>
            </a:r>
            <a:r>
              <a:rPr lang="en-US" dirty="0"/>
              <a:t> Click to animate the slide.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Read, </a:t>
            </a:r>
            <a:r>
              <a:rPr lang="en-US" b="1" dirty="0"/>
              <a:t>“Clue two: Has two words.”</a:t>
            </a:r>
            <a:r>
              <a:rPr lang="en-US" dirty="0"/>
              <a:t> Ask, </a:t>
            </a:r>
            <a:r>
              <a:rPr lang="en-US" b="1" dirty="0"/>
              <a:t>“Are you narrowing it down?” </a:t>
            </a:r>
            <a:r>
              <a:rPr lang="en-US" dirty="0"/>
              <a:t>Click to animate the slide. </a:t>
            </a:r>
          </a:p>
          <a:p>
            <a:pPr marL="0" lvl="0" indent="0" algn="l" rtl="0">
              <a:lnSpc>
                <a:spcPct val="100000"/>
              </a:lnSpc>
              <a:spcBef>
                <a:spcPts val="0"/>
              </a:spcBef>
              <a:spcAft>
                <a:spcPts val="0"/>
              </a:spcAft>
              <a:buSzPts val="1100"/>
              <a:buNone/>
            </a:pPr>
            <a:r>
              <a:rPr lang="en-US" dirty="0"/>
              <a:t>Read, </a:t>
            </a:r>
            <a:r>
              <a:rPr lang="en-US" b="1" dirty="0"/>
              <a:t>“Clue three: Has twice as many consonants as vowels.”</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2e2c6bd1fd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 name="Google Shape;36;g2e2c6bd1fdc_0_17: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Ask, </a:t>
            </a:r>
            <a:r>
              <a:rPr lang="en-US" b="1" dirty="0"/>
              <a:t>“Have you ever participated in a breakout  or escape room activity before?”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Accept several student answers. If needed, explain that these activities involve solving puzzles and problems. </a:t>
            </a:r>
          </a:p>
          <a:p>
            <a:pPr marL="0" lvl="0" indent="0" algn="l" rtl="0">
              <a:lnSpc>
                <a:spcPct val="100000"/>
              </a:lnSpc>
              <a:spcBef>
                <a:spcPts val="0"/>
              </a:spcBef>
              <a:spcAft>
                <a:spcPts val="0"/>
              </a:spcAft>
              <a:buSzPts val="1100"/>
              <a:buNone/>
            </a:pPr>
            <a:r>
              <a:rPr lang="en-US" dirty="0"/>
              <a:t>They typically involve a team  of players working together to discover clues, solve puzzles, and accomplish tasks to escape a room or open a locked box.</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Ask, </a:t>
            </a:r>
            <a:r>
              <a:rPr lang="en-US" b="1" dirty="0"/>
              <a:t>“Who thinks they know the answer?” </a:t>
            </a:r>
          </a:p>
          <a:p>
            <a:pPr marL="158750" indent="0">
              <a:buNone/>
            </a:pPr>
            <a:endParaRPr lang="en-US" b="1" dirty="0"/>
          </a:p>
          <a:p>
            <a:pPr marL="158750" indent="0">
              <a:buNone/>
            </a:pPr>
            <a:r>
              <a:rPr lang="en-US" dirty="0"/>
              <a:t>Call on a student to provide their answer. Congratulate the first student to share the correct answer: roller skates.</a:t>
            </a:r>
          </a:p>
        </p:txBody>
      </p:sp>
    </p:spTree>
    <p:extLst>
      <p:ext uri="{BB962C8B-B14F-4D97-AF65-F5344CB8AC3E}">
        <p14:creationId xmlns:p14="http://schemas.microsoft.com/office/powerpoint/2010/main" val="2459735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dirty="0"/>
              <a:t>Say, </a:t>
            </a:r>
            <a:r>
              <a:rPr lang="en-US" b="1" dirty="0"/>
              <a:t>“Let’s go through the clues again.” </a:t>
            </a:r>
          </a:p>
          <a:p>
            <a:pPr marL="158750" indent="0">
              <a:buFontTx/>
              <a:buNone/>
            </a:pPr>
            <a:r>
              <a:rPr lang="en-US" dirty="0"/>
              <a:t>Click to show Clue One, and read, </a:t>
            </a:r>
            <a:r>
              <a:rPr lang="en-US" b="1" dirty="0"/>
              <a:t>“Ends in a consonant.” </a:t>
            </a:r>
          </a:p>
          <a:p>
            <a:pPr marL="158750" indent="0">
              <a:buFontTx/>
              <a:buNone/>
            </a:pPr>
            <a:r>
              <a:rPr lang="en-US" dirty="0"/>
              <a:t>Say, </a:t>
            </a:r>
            <a:r>
              <a:rPr lang="en-US" b="1" dirty="0"/>
              <a:t>“That means we can rule out the choices that end in a vowel: A, E, I, O, or U.”</a:t>
            </a:r>
            <a:r>
              <a:rPr lang="en-US" dirty="0"/>
              <a:t> Click to reveal the choices that are eliminated. </a:t>
            </a:r>
          </a:p>
          <a:p>
            <a:pPr marL="158750" indent="0">
              <a:buFontTx/>
              <a:buNone/>
            </a:pPr>
            <a:r>
              <a:rPr lang="en-US" dirty="0"/>
              <a:t>Click to show Clue Two. Read, </a:t>
            </a:r>
            <a:r>
              <a:rPr lang="en-US" b="1" dirty="0"/>
              <a:t>“Has two words.” </a:t>
            </a:r>
            <a:r>
              <a:rPr lang="en-US" dirty="0"/>
              <a:t>Say, “</a:t>
            </a:r>
            <a:r>
              <a:rPr lang="en-US" b="1" dirty="0"/>
              <a:t>That eliminates the one-word choices.”</a:t>
            </a:r>
            <a:r>
              <a:rPr lang="en-US" dirty="0"/>
              <a:t> </a:t>
            </a:r>
          </a:p>
          <a:p>
            <a:pPr marL="158750" indent="0">
              <a:buFontTx/>
              <a:buNone/>
            </a:pPr>
            <a:r>
              <a:rPr lang="en-US" dirty="0"/>
              <a:t>Click to reveal the choices that are eliminated. Say</a:t>
            </a:r>
            <a:r>
              <a:rPr lang="en-US" b="1" dirty="0"/>
              <a:t>, “That leaves us with: soccer ball, electric scooter, and roller blades.”</a:t>
            </a:r>
            <a:r>
              <a:rPr lang="en-US" dirty="0"/>
              <a:t> </a:t>
            </a:r>
          </a:p>
          <a:p>
            <a:pPr marL="158750" indent="0">
              <a:buFontTx/>
              <a:buNone/>
            </a:pPr>
            <a:r>
              <a:rPr lang="en-US" dirty="0"/>
              <a:t>Click to show Clue Three. Read, </a:t>
            </a:r>
            <a:r>
              <a:rPr lang="en-US" b="1" dirty="0"/>
              <a:t>“Has twice as many consonants as vowels.” </a:t>
            </a:r>
          </a:p>
          <a:p>
            <a:pPr marL="158750" indent="0">
              <a:buFontTx/>
              <a:buNone/>
            </a:pPr>
            <a:r>
              <a:rPr lang="en-US" dirty="0"/>
              <a:t>Ask, </a:t>
            </a:r>
            <a:r>
              <a:rPr lang="en-US" b="1" dirty="0"/>
              <a:t>“How many consonants and vowels are in each of our remaining options?” </a:t>
            </a:r>
          </a:p>
          <a:p>
            <a:pPr marL="158750" indent="0">
              <a:buFontTx/>
              <a:buNone/>
            </a:pPr>
            <a:r>
              <a:rPr lang="en-US" dirty="0"/>
              <a:t>The correct answer is: </a:t>
            </a:r>
          </a:p>
          <a:p>
            <a:pPr marL="158750" indent="0">
              <a:buFontTx/>
              <a:buNone/>
            </a:pPr>
            <a:r>
              <a:rPr lang="en-US" dirty="0"/>
              <a:t>	• Soccer ball: 7 consonants and 3 vowels</a:t>
            </a:r>
          </a:p>
          <a:p>
            <a:pPr marL="158750" indent="0">
              <a:buFontTx/>
              <a:buNone/>
            </a:pPr>
            <a:r>
              <a:rPr lang="en-US" dirty="0"/>
              <a:t>	• Electric scooter: 9 consonants and 6 vowels </a:t>
            </a:r>
          </a:p>
          <a:p>
            <a:pPr marL="158750" indent="0">
              <a:buFontTx/>
              <a:buNone/>
            </a:pPr>
            <a:r>
              <a:rPr lang="en-US" dirty="0"/>
              <a:t>	• Roller blades: 8 consonants and 4 vowels, and 8  is double 4 </a:t>
            </a:r>
          </a:p>
          <a:p>
            <a:pPr marL="158750" indent="0">
              <a:buFontTx/>
              <a:buNone/>
            </a:pPr>
            <a:r>
              <a:rPr lang="en-US" dirty="0"/>
              <a:t>Click to reveal the choices that are eliminated and the final answer: roller blades.</a:t>
            </a:r>
          </a:p>
        </p:txBody>
      </p:sp>
    </p:spTree>
    <p:extLst>
      <p:ext uri="{BB962C8B-B14F-4D97-AF65-F5344CB8AC3E}">
        <p14:creationId xmlns:p14="http://schemas.microsoft.com/office/powerpoint/2010/main" val="413396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e2c6bd1fdc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2e2c6bd1fdc_0_130: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a:t>
            </a:r>
            <a:r>
              <a:rPr lang="en-US" b="1" dirty="0"/>
              <a:t>, “Setting a savings goal should encourage Gabriella to save more of her money. </a:t>
            </a:r>
          </a:p>
          <a:p>
            <a:pPr marL="0" lvl="0" indent="0" algn="l" rtl="0">
              <a:lnSpc>
                <a:spcPct val="100000"/>
              </a:lnSpc>
              <a:spcBef>
                <a:spcPts val="0"/>
              </a:spcBef>
              <a:spcAft>
                <a:spcPts val="0"/>
              </a:spcAft>
              <a:buSzPts val="1100"/>
              <a:buNone/>
            </a:pPr>
            <a:r>
              <a:rPr lang="en-US" b="1" dirty="0"/>
              <a:t>If she keeps a photo or drawing of her savings goal somewhere she can see it, that will remind her of why she’s saving.”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Say, </a:t>
            </a:r>
            <a:r>
              <a:rPr lang="en-US" b="1" dirty="0"/>
              <a:t>“Turn to a partner and see if you can come up with at least two other ways you help yourselves to remember goals you have set.”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Allow time for students to brainstorm and then ask a few pairs to share an idea. </a:t>
            </a:r>
          </a:p>
          <a:p>
            <a:pPr marL="0" lvl="0" indent="0" algn="l" rtl="0">
              <a:lnSpc>
                <a:spcPct val="100000"/>
              </a:lnSpc>
              <a:spcBef>
                <a:spcPts val="0"/>
              </a:spcBef>
              <a:spcAft>
                <a:spcPts val="0"/>
              </a:spcAft>
              <a:buSzPts val="1100"/>
              <a:buNone/>
            </a:pPr>
            <a:r>
              <a:rPr lang="en-US" dirty="0"/>
              <a:t>If needed, provide additional examples, such as sharing their savings goal with a family member or friend and asking that person to remind them about it from time to time.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2c6bd1fdc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2e2c6bd1fdc_0_136: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“Gabriella’s uncle told her that saving for roller skates is a great idea. He also encouraged her to set some of her money aside for ‘a rainy day.’ </a:t>
            </a:r>
          </a:p>
          <a:p>
            <a:pPr marL="0" lvl="0" indent="0" algn="l" rtl="0">
              <a:lnSpc>
                <a:spcPct val="100000"/>
              </a:lnSpc>
              <a:spcBef>
                <a:spcPts val="0"/>
              </a:spcBef>
              <a:spcAft>
                <a:spcPts val="0"/>
              </a:spcAft>
              <a:buSzPts val="1100"/>
              <a:buNone/>
            </a:pPr>
            <a:r>
              <a:rPr lang="en-US" b="1" dirty="0"/>
              <a:t>He told her that some expenses can’t be predicted like her skates breaking.”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“Setting money aside for a ‘rainy day’ or an emergency fund is a really good idea. You never know when you will have an unexpected expense. </a:t>
            </a:r>
          </a:p>
          <a:p>
            <a:pPr marL="0" lvl="0" indent="0" algn="l" rtl="0">
              <a:lnSpc>
                <a:spcPct val="100000"/>
              </a:lnSpc>
              <a:spcBef>
                <a:spcPts val="0"/>
              </a:spcBef>
              <a:spcAft>
                <a:spcPts val="0"/>
              </a:spcAft>
              <a:buSzPts val="1100"/>
              <a:buNone/>
            </a:pPr>
            <a:r>
              <a:rPr lang="en-US" b="1" dirty="0"/>
              <a:t>For example, a friend might invite you to do something that requires money to do, or something you have might break or get damaged. </a:t>
            </a:r>
          </a:p>
          <a:p>
            <a:pPr marL="0" lvl="0" indent="0" algn="l" rtl="0">
              <a:lnSpc>
                <a:spcPct val="100000"/>
              </a:lnSpc>
              <a:spcBef>
                <a:spcPts val="0"/>
              </a:spcBef>
              <a:spcAft>
                <a:spcPts val="0"/>
              </a:spcAft>
              <a:buSzPts val="1100"/>
              <a:buNone/>
            </a:pPr>
            <a:r>
              <a:rPr lang="en-US" b="1" dirty="0"/>
              <a:t>Having money set aside for the unexpected can let you deal with these types of events.”</a:t>
            </a:r>
            <a:endParaRPr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e2c6bd1fd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e2c6bd1fdc_0_142: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“Help Gabriella develop a savings plan. If the roller skates she wants cost $45.87 and she wants to have $15.00 in her rainy-day fund, how much money should Gabriella aim to save?”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“Solve the problem on a scrap sheet of paper or with a calculator. When you think you have the answer, raise your hand.”</a:t>
            </a:r>
            <a:endParaRPr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2c6bd1f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e2c6bd1fdc_0_8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“Let’s see if one of you has the answer that will unlock Gabriella’s savings.”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Call on volunteers until the correct answer is given:  6-0-8-7 or $60.87.</a:t>
            </a:r>
            <a:endParaRPr dirty="0"/>
          </a:p>
        </p:txBody>
      </p:sp>
    </p:spTree>
    <p:extLst>
      <p:ext uri="{BB962C8B-B14F-4D97-AF65-F5344CB8AC3E}">
        <p14:creationId xmlns:p14="http://schemas.microsoft.com/office/powerpoint/2010/main" val="778901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e2c6bd1fdc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e2c6bd1fdc_0_14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“That’s right! Gabriella should plan to save $60.87. If she continues to get $8 a week in allowance, how long will it take her to save enough money to reach her goal?” </a:t>
            </a:r>
            <a:r>
              <a:rPr lang="en-US" dirty="0"/>
              <a:t>Allow time for students to consider the problem and answer.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Say </a:t>
            </a:r>
            <a:r>
              <a:rPr lang="en-US" b="1" dirty="0"/>
              <a:t>“It will take her eight weeks to save this much money. The less she saves each week, the longer it will take her to reach her goal.”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Say, </a:t>
            </a:r>
            <a:r>
              <a:rPr lang="en-US" b="1" dirty="0"/>
              <a:t>“Once you know how much you need to save, you can create a savings plan. Savings plans include your savings goal, the amount you need to reach it, how long it will take you to reach your goal, and how much you should save on a regular basis to reach it.”</a:t>
            </a:r>
            <a:endParaRPr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e2c6bd1fdc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e2c6bd1fdc_0_154: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“Let’s see how Gabriella did. Who can solve this word equation? Once you think you know the answer, give me a thumbs up sign.”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Inform students that the puzzle is based on sounds.  Ask them to try and spell the answer using the  correct spelling.</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e2c6bd1fdc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2e2c6bd1fdc_0_85: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“Who thinks they know the answer?”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Call on a student to share their answer. Congratulate the first student to provide the correct answer: Goal achieved!</a:t>
            </a:r>
            <a:endParaRPr dirty="0"/>
          </a:p>
        </p:txBody>
      </p:sp>
    </p:spTree>
    <p:extLst>
      <p:ext uri="{BB962C8B-B14F-4D97-AF65-F5344CB8AC3E}">
        <p14:creationId xmlns:p14="http://schemas.microsoft.com/office/powerpoint/2010/main" val="1765654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e2c6bd1fdc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e2c6bd1fdc_0_160: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You did a great job helping Gabriella unlock  her savings!”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Congratulate students for completing the breakout activity, and tell them that you hope they enjoyed it.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2e2c6bd1fdc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g2e2c6bd1fdc_0_30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Say, </a:t>
            </a:r>
            <a:r>
              <a:rPr lang="en-US" b="1" dirty="0"/>
              <a:t>“The name of our breakout is called ‘Unlock </a:t>
            </a:r>
            <a:r>
              <a:rPr lang="en-US" b="1"/>
              <a:t>Savings.’  Before </a:t>
            </a:r>
            <a:r>
              <a:rPr lang="en-US" b="1" dirty="0"/>
              <a:t>we solve any problems, let’s see who we are helping.”</a:t>
            </a:r>
            <a:endParaRPr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e2c6bd1fdc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a:t>
            </a:r>
            <a:r>
              <a:rPr lang="en-US" b="1" dirty="0"/>
              <a:t>“Before I leave, I’m curious. Do any of you have  a savings goal like Gabriella?”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Call on several volunteers to share their savings goals. </a:t>
            </a:r>
          </a:p>
          <a:p>
            <a:pPr marL="0" lvl="0" indent="0" algn="l" rtl="0">
              <a:spcBef>
                <a:spcPts val="0"/>
              </a:spcBef>
              <a:spcAft>
                <a:spcPts val="0"/>
              </a:spcAft>
              <a:buNone/>
            </a:pPr>
            <a:r>
              <a:rPr lang="en-US" dirty="0"/>
              <a:t>Remind students that people often set very different savings goals. </a:t>
            </a:r>
          </a:p>
          <a:p>
            <a:pPr marL="0" lvl="0" indent="0" algn="l" rtl="0">
              <a:spcBef>
                <a:spcPts val="0"/>
              </a:spcBef>
              <a:spcAft>
                <a:spcPts val="0"/>
              </a:spcAft>
              <a:buNone/>
            </a:pPr>
            <a:r>
              <a:rPr lang="en-US" dirty="0"/>
              <a:t>For example, your savings goals are  likely different than theirs or even those of your friends  or family members.</a:t>
            </a:r>
            <a:endParaRPr dirty="0"/>
          </a:p>
        </p:txBody>
      </p:sp>
      <p:sp>
        <p:nvSpPr>
          <p:cNvPr id="285" name="Google Shape;285;g2e2c6bd1fdc_0_3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e2c6bd1fdc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the students for letting you come to their class  and for paying attention and listening. </a:t>
            </a:r>
          </a:p>
          <a:p>
            <a:pPr marL="0" lvl="0" indent="0" algn="l" rtl="0">
              <a:spcBef>
                <a:spcPts val="0"/>
              </a:spcBef>
              <a:spcAft>
                <a:spcPts val="0"/>
              </a:spcAft>
              <a:buNone/>
            </a:pPr>
            <a:r>
              <a:rPr lang="en-US" dirty="0"/>
              <a:t>Remind students that it is important to set savings  goals and keep the money they are saving in a safe  place until they need to use it. </a:t>
            </a:r>
          </a:p>
          <a:p>
            <a:pPr marL="0" lvl="0" indent="0" algn="l" rtl="0">
              <a:spcBef>
                <a:spcPts val="0"/>
              </a:spcBef>
              <a:spcAft>
                <a:spcPts val="0"/>
              </a:spcAft>
              <a:buNone/>
            </a:pPr>
            <a:r>
              <a:rPr lang="en-US" dirty="0"/>
              <a:t>Tell them that you hope  to see them opening a savings account or adding to  it in your bank someday.</a:t>
            </a:r>
            <a:endParaRPr dirty="0"/>
          </a:p>
        </p:txBody>
      </p:sp>
      <p:sp>
        <p:nvSpPr>
          <p:cNvPr id="291" name="Google Shape;291;g2e2c6bd1fdc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e2c6bd1fd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g2e2c6bd1fdc_0_34: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“Gabriella is a fourth grader at Downtown Elementary School. She’s one of the nicest kids you’ll ever meet! She is a great friend and is always happy.  She loves animals and riding her scooter.”</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e2c6bd1fd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g2e2c6bd1fdc_0_40: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a:t>
            </a:r>
            <a:r>
              <a:rPr lang="en-US" b="1" dirty="0"/>
              <a:t>, “Every week Gabriella does chores at home. She makes her bed and cleans her room. After  dinner, she loads the dishwasher and wipes off the table. On the weekends, she vacuums and helps fold the laundry.”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Ask, </a:t>
            </a:r>
            <a:r>
              <a:rPr lang="en-US" b="1" dirty="0"/>
              <a:t>“Do any of you do chores at home?” </a:t>
            </a:r>
          </a:p>
          <a:p>
            <a:pPr marL="0" lvl="0" indent="0" algn="l" rtl="0">
              <a:lnSpc>
                <a:spcPct val="100000"/>
              </a:lnSpc>
              <a:spcBef>
                <a:spcPts val="0"/>
              </a:spcBef>
              <a:spcAft>
                <a:spcPts val="0"/>
              </a:spcAft>
              <a:buSzPts val="1100"/>
              <a:buNone/>
            </a:pPr>
            <a:r>
              <a:rPr lang="en-US" dirty="0"/>
              <a:t>Acknowledge students’ answers. If desired, share a chore you were responsible for doing when you were their age.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e2c6bd1fd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g2e2c6bd1fdc_0_46: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“When all of her chores are done for the week, Gabriella’s parents give her an allowance.”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Ask, </a:t>
            </a:r>
            <a:r>
              <a:rPr lang="en-US" b="1" dirty="0"/>
              <a:t>“Who can tell me what an allowance is?”</a:t>
            </a:r>
            <a:r>
              <a:rPr lang="en-US" dirty="0"/>
              <a:t> </a:t>
            </a:r>
          </a:p>
          <a:p>
            <a:pPr marL="0" lvl="0" indent="0" algn="l" rtl="0">
              <a:lnSpc>
                <a:spcPct val="100000"/>
              </a:lnSpc>
              <a:spcBef>
                <a:spcPts val="0"/>
              </a:spcBef>
              <a:spcAft>
                <a:spcPts val="0"/>
              </a:spcAft>
              <a:buSzPts val="1100"/>
              <a:buNone/>
            </a:pPr>
            <a:r>
              <a:rPr lang="en-US" dirty="0"/>
              <a:t>Explain that an allowance is money children receive from their parents or guardians. </a:t>
            </a:r>
          </a:p>
          <a:p>
            <a:pPr marL="0" lvl="0" indent="0" algn="l" rtl="0">
              <a:lnSpc>
                <a:spcPct val="100000"/>
              </a:lnSpc>
              <a:spcBef>
                <a:spcPts val="0"/>
              </a:spcBef>
              <a:spcAft>
                <a:spcPts val="0"/>
              </a:spcAft>
              <a:buSzPts val="1100"/>
              <a:buNone/>
            </a:pPr>
            <a:r>
              <a:rPr lang="en-US" dirty="0"/>
              <a:t>Some families pay their children an allowance and some do not. </a:t>
            </a:r>
          </a:p>
          <a:p>
            <a:pPr marL="0" lvl="0" indent="0" algn="l" rtl="0">
              <a:lnSpc>
                <a:spcPct val="100000"/>
              </a:lnSpc>
              <a:spcBef>
                <a:spcPts val="0"/>
              </a:spcBef>
              <a:spcAft>
                <a:spcPts val="0"/>
              </a:spcAft>
              <a:buSzPts val="1100"/>
              <a:buNone/>
            </a:pPr>
            <a:r>
              <a:rPr lang="en-US" dirty="0"/>
              <a:t>Some children need to do chores for their allowance. Others do not. </a:t>
            </a:r>
          </a:p>
          <a:p>
            <a:pPr marL="0" lvl="0" indent="0" algn="l" rtl="0">
              <a:lnSpc>
                <a:spcPct val="100000"/>
              </a:lnSpc>
              <a:spcBef>
                <a:spcPts val="0"/>
              </a:spcBef>
              <a:spcAft>
                <a:spcPts val="0"/>
              </a:spcAft>
              <a:buSzPts val="1100"/>
              <a:buNone/>
            </a:pPr>
            <a:r>
              <a:rPr lang="en-US" dirty="0"/>
              <a:t>Reinforce that every family handles allowances differently.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e2c6bd1fd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e2c6bd1fdc_0_52: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a:t>
            </a:r>
            <a:r>
              <a:rPr lang="en-US" b="1" dirty="0"/>
              <a:t>, “When Gabriella gets her allowance, she always thinks about saving some of it. She knows that saving money is a good idea, but she seems to end up spending it instead.” </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e2c6bd1fd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2e2c6bd1fdc_0_58: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Ask, </a:t>
            </a:r>
            <a:r>
              <a:rPr lang="en-US" b="1" dirty="0"/>
              <a:t>“Do you think of yourself as more of a saver  or a spender? </a:t>
            </a:r>
          </a:p>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r>
              <a:rPr lang="en-US" dirty="0"/>
              <a:t>Say, </a:t>
            </a:r>
            <a:r>
              <a:rPr lang="en-US" b="1" dirty="0"/>
              <a:t>“Hold up one finger if you are more of a saver or two fingers if you think you are more of a spender.” </a:t>
            </a: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Comment on student responses, by saying, </a:t>
            </a:r>
            <a:r>
              <a:rPr lang="en-US" b="1" dirty="0"/>
              <a:t>“I see most of you think of yourselves as savers,”</a:t>
            </a:r>
            <a:r>
              <a:rPr lang="en-US" dirty="0"/>
              <a:t> or</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 </a:t>
            </a:r>
            <a:r>
              <a:rPr lang="en-US" b="1" dirty="0"/>
              <a:t>“It looks like we have a pretty good mix of savers and spenders in this group.”</a:t>
            </a:r>
            <a:endParaRPr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e2c6bd1fd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2e2c6bd1fdc_0_79:notes"/>
          <p:cNvSpPr txBox="1">
            <a:spLocks noGrp="1"/>
          </p:cNvSpPr>
          <p:nvPr>
            <p:ph type="body" idx="1"/>
          </p:nvPr>
        </p:nvSpPr>
        <p:spPr>
          <a:xfrm>
            <a:off x="685800" y="4343400"/>
            <a:ext cx="5486400" cy="4114800"/>
          </a:xfrm>
          <a:prstGeom prst="rect">
            <a:avLst/>
          </a:prstGeom>
          <a:noFill/>
          <a:ln>
            <a:noFill/>
          </a:ln>
        </p:spPr>
        <p:txBody>
          <a:bodyPr spcFirstLastPara="1" wrap="square" lIns="91350" tIns="91350" rIns="91350" bIns="91350" anchor="t" anchorCtr="0">
            <a:noAutofit/>
          </a:bodyPr>
          <a:lstStyle/>
          <a:p>
            <a:pPr marL="0" lvl="0" indent="0" algn="l" rtl="0">
              <a:lnSpc>
                <a:spcPct val="100000"/>
              </a:lnSpc>
              <a:spcBef>
                <a:spcPts val="0"/>
              </a:spcBef>
              <a:spcAft>
                <a:spcPts val="0"/>
              </a:spcAft>
              <a:buSzPts val="1100"/>
              <a:buNone/>
            </a:pPr>
            <a:r>
              <a:rPr lang="en-US" dirty="0"/>
              <a:t>Read, </a:t>
            </a:r>
            <a:r>
              <a:rPr lang="en-US" b="1" dirty="0"/>
              <a:t>“Gabriella needs our help to become a better saver! To start, can you help Gabriella find her piggy bank? Her room is a mess.” </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722313" y="2228850"/>
            <a:ext cx="7772400" cy="1021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457200" y="205978"/>
            <a:ext cx="8229600" cy="594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 name="Google Shape;11;p3"/>
          <p:cNvSpPr txBox="1">
            <a:spLocks noGrp="1"/>
          </p:cNvSpPr>
          <p:nvPr>
            <p:ph type="body" idx="1"/>
          </p:nvPr>
        </p:nvSpPr>
        <p:spPr>
          <a:xfrm>
            <a:off x="609600" y="971550"/>
            <a:ext cx="7162800" cy="3029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
          <p:cNvSpPr>
            <a:spLocks noGrp="1"/>
          </p:cNvSpPr>
          <p:nvPr>
            <p:ph type="pic" idx="2"/>
          </p:nvPr>
        </p:nvSpPr>
        <p:spPr>
          <a:xfrm>
            <a:off x="5791200" y="1485900"/>
            <a:ext cx="3352800" cy="20001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228600"/>
            <a:ext cx="8229600" cy="5715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body" idx="1"/>
          </p:nvPr>
        </p:nvSpPr>
        <p:spPr>
          <a:xfrm>
            <a:off x="609600" y="971550"/>
            <a:ext cx="7162800" cy="3029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8" name="Google Shape;18;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22" name="Google Shape;2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5" name="Google Shape;25;p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6" name="Google Shape;2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8600"/>
            <a:ext cx="8229600" cy="5715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rgbClr val="F7963F"/>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forms/d/e/1FAIpQLScSXxLOciyqFounJ_Ma8809gk4itsKiacskA4j_fhSTxioplQ/viewfor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8" descr="A black background with colorful squares and text&#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2" name="Google Shape;32;p8"/>
          <p:cNvSpPr txBox="1"/>
          <p:nvPr/>
        </p:nvSpPr>
        <p:spPr>
          <a:xfrm>
            <a:off x="2405700" y="1058939"/>
            <a:ext cx="4990500" cy="21948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80000"/>
              </a:lnSpc>
              <a:spcBef>
                <a:spcPts val="0"/>
              </a:spcBef>
              <a:spcAft>
                <a:spcPts val="0"/>
              </a:spcAft>
              <a:buClr>
                <a:srgbClr val="000000"/>
              </a:buClr>
              <a:buSzPts val="9600"/>
              <a:buFont typeface="Arial"/>
              <a:buNone/>
            </a:pPr>
            <a:r>
              <a:rPr lang="en-US" sz="7900" b="1">
                <a:solidFill>
                  <a:srgbClr val="A6D159"/>
                </a:solidFill>
                <a:latin typeface="Calibri"/>
                <a:ea typeface="Calibri"/>
                <a:cs typeface="Calibri"/>
                <a:sym typeface="Calibri"/>
              </a:rPr>
              <a:t>Unlocking Savings</a:t>
            </a:r>
            <a:endParaRPr sz="7900" b="1" i="0" u="none" strike="noStrike" cap="none">
              <a:solidFill>
                <a:srgbClr val="A6D159"/>
              </a:solidFill>
              <a:latin typeface="Calibri"/>
              <a:ea typeface="Calibri"/>
              <a:cs typeface="Calibri"/>
              <a:sym typeface="Calibri"/>
            </a:endParaRPr>
          </a:p>
        </p:txBody>
      </p:sp>
      <p:sp>
        <p:nvSpPr>
          <p:cNvPr id="33" name="Google Shape;33;p8"/>
          <p:cNvSpPr txBox="1"/>
          <p:nvPr/>
        </p:nvSpPr>
        <p:spPr>
          <a:xfrm>
            <a:off x="2522850" y="2990039"/>
            <a:ext cx="4756200" cy="527400"/>
          </a:xfrm>
          <a:prstGeom prst="rect">
            <a:avLst/>
          </a:prstGeom>
          <a:noFill/>
          <a:ln>
            <a:noFill/>
          </a:ln>
        </p:spPr>
        <p:txBody>
          <a:bodyPr spcFirstLastPara="1" wrap="square" lIns="91425" tIns="91425" rIns="91425" bIns="91425" anchor="t" anchorCtr="0">
            <a:noAutofit/>
          </a:bodyPr>
          <a:lstStyle/>
          <a:p>
            <a:pPr marL="0" marR="133350" lvl="0" indent="0" algn="l" rtl="0">
              <a:lnSpc>
                <a:spcPct val="103750"/>
              </a:lnSpc>
              <a:spcBef>
                <a:spcPts val="1000"/>
              </a:spcBef>
              <a:spcAft>
                <a:spcPts val="1000"/>
              </a:spcAft>
              <a:buClr>
                <a:schemeClr val="dk1"/>
              </a:buClr>
              <a:buSzPts val="1100"/>
              <a:buFont typeface="Arial"/>
              <a:buNone/>
            </a:pPr>
            <a:r>
              <a:rPr lang="en-US" sz="2000" b="1">
                <a:solidFill>
                  <a:srgbClr val="002060"/>
                </a:solidFill>
                <a:latin typeface="Calibri"/>
                <a:ea typeface="Calibri"/>
                <a:cs typeface="Calibri"/>
                <a:sym typeface="Calibri"/>
              </a:rPr>
              <a:t>A Teach Children to Save Lesson</a:t>
            </a:r>
            <a:endParaRPr sz="2000" b="1" i="0" u="none" strike="noStrike" cap="none">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a:stretch/>
        </p:blipFill>
        <p:spPr>
          <a:xfrm>
            <a:off x="4420824" y="195481"/>
            <a:ext cx="4526288" cy="4526288"/>
          </a:xfrm>
          <a:prstGeom prst="rect">
            <a:avLst/>
          </a:prstGeom>
          <a:noFill/>
          <a:ln>
            <a:noFill/>
          </a:ln>
        </p:spPr>
      </p:pic>
      <p:sp>
        <p:nvSpPr>
          <p:cNvPr id="114" name="Google Shape;114;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Find the Piggy Bank </a:t>
            </a:r>
            <a:endParaRPr sz="3600" b="1">
              <a:solidFill>
                <a:srgbClr val="005395"/>
              </a:solidFill>
              <a:latin typeface="Calibri"/>
              <a:ea typeface="Calibri"/>
              <a:cs typeface="Calibri"/>
              <a:sym typeface="Calibri"/>
            </a:endParaRPr>
          </a:p>
        </p:txBody>
      </p:sp>
      <p:sp>
        <p:nvSpPr>
          <p:cNvPr id="115" name="Google Shape;115;p17"/>
          <p:cNvSpPr txBox="1">
            <a:spLocks noGrp="1"/>
          </p:cNvSpPr>
          <p:nvPr>
            <p:ph type="body" idx="1"/>
          </p:nvPr>
        </p:nvSpPr>
        <p:spPr>
          <a:xfrm>
            <a:off x="311700" y="1152475"/>
            <a:ext cx="3434400" cy="145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Solve the maze to spell where her piggy bank is hiding! </a:t>
            </a:r>
            <a:endParaRPr sz="2800"/>
          </a:p>
        </p:txBody>
      </p:sp>
      <p:sp>
        <p:nvSpPr>
          <p:cNvPr id="116" name="Google Shape;116;p17"/>
          <p:cNvSpPr/>
          <p:nvPr/>
        </p:nvSpPr>
        <p:spPr>
          <a:xfrm>
            <a:off x="6414346" y="944172"/>
            <a:ext cx="190800" cy="190800"/>
          </a:xfrm>
          <a:prstGeom prst="ellipse">
            <a:avLst/>
          </a:prstGeom>
          <a:solidFill>
            <a:srgbClr val="FD671A">
              <a:alpha val="498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Google Shape;117;p17">
            <a:extLst>
              <a:ext uri="{FF2B5EF4-FFF2-40B4-BE49-F238E27FC236}">
                <a16:creationId xmlns:a16="http://schemas.microsoft.com/office/drawing/2014/main" id="{E7AD574E-6093-B453-B532-CF336E083889}"/>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7" name="Google Shape;117;p17"/>
          <p:cNvSpPr/>
          <p:nvPr/>
        </p:nvSpPr>
        <p:spPr>
          <a:xfrm>
            <a:off x="0" y="0"/>
            <a:ext cx="9144000" cy="5143500"/>
          </a:xfrm>
          <a:prstGeom prst="rect">
            <a:avLst/>
          </a:prstGeom>
          <a:solidFill>
            <a:srgbClr val="0053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22;p18">
            <a:extLst>
              <a:ext uri="{FF2B5EF4-FFF2-40B4-BE49-F238E27FC236}">
                <a16:creationId xmlns:a16="http://schemas.microsoft.com/office/drawing/2014/main" id="{013B675D-4DE0-1387-37A2-73B889AC7EF5}"/>
              </a:ext>
            </a:extLst>
          </p:cNvPr>
          <p:cNvSpPr txBox="1">
            <a:spLocks noGrp="1"/>
          </p:cNvSpPr>
          <p:nvPr>
            <p:ph type="title"/>
          </p:nvPr>
        </p:nvSpPr>
        <p:spPr>
          <a:xfrm>
            <a:off x="589194" y="747781"/>
            <a:ext cx="4344300" cy="3851100"/>
          </a:xfrm>
          <a:prstGeom prst="rect">
            <a:avLst/>
          </a:prstGeom>
          <a:noFill/>
          <a:ln>
            <a:noFill/>
          </a:ln>
        </p:spPr>
        <p:txBody>
          <a:bodyPr spcFirstLastPara="1" wrap="square" lIns="91425" tIns="91425" rIns="91425" bIns="91425" anchor="t" anchorCtr="0">
            <a:noAutofit/>
          </a:bodyPr>
          <a:lstStyle/>
          <a:p>
            <a:pPr marL="0" lvl="0" indent="0" algn="l" rtl="0">
              <a:lnSpc>
                <a:spcPts val="7940"/>
              </a:lnSpc>
              <a:spcBef>
                <a:spcPts val="0"/>
              </a:spcBef>
              <a:spcAft>
                <a:spcPts val="0"/>
              </a:spcAft>
              <a:buSzPts val="2800"/>
              <a:buNone/>
            </a:pPr>
            <a:r>
              <a:rPr lang="en-US" sz="7200" b="1">
                <a:solidFill>
                  <a:schemeClr val="bg1"/>
                </a:solidFill>
              </a:rPr>
              <a:t>Will your solution work?</a:t>
            </a:r>
            <a:endParaRPr sz="7200" b="1">
              <a:solidFill>
                <a:schemeClr val="bg1"/>
              </a:solidFill>
              <a:latin typeface="Calibri"/>
              <a:ea typeface="Calibri"/>
              <a:cs typeface="Calibri"/>
              <a:sym typeface="Calibri"/>
            </a:endParaRPr>
          </a:p>
        </p:txBody>
      </p:sp>
      <p:sp>
        <p:nvSpPr>
          <p:cNvPr id="11" name="Google Shape;54;p11">
            <a:extLst>
              <a:ext uri="{FF2B5EF4-FFF2-40B4-BE49-F238E27FC236}">
                <a16:creationId xmlns:a16="http://schemas.microsoft.com/office/drawing/2014/main" id="{F206A240-5923-B3BC-FA4A-FC21A9F32F5A}"/>
              </a:ext>
            </a:extLst>
          </p:cNvPr>
          <p:cNvSpPr/>
          <p:nvPr/>
        </p:nvSpPr>
        <p:spPr>
          <a:xfrm>
            <a:off x="0" y="4336330"/>
            <a:ext cx="9144000" cy="807170"/>
          </a:xfrm>
          <a:prstGeom prst="rect">
            <a:avLst/>
          </a:prstGeom>
          <a:solidFill>
            <a:schemeClr val="bg2">
              <a:lumMod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 name="Picture 8" descr="A lock with a combination lock&#10;&#10;Description automatically generated">
            <a:extLst>
              <a:ext uri="{FF2B5EF4-FFF2-40B4-BE49-F238E27FC236}">
                <a16:creationId xmlns:a16="http://schemas.microsoft.com/office/drawing/2014/main" id="{47EE1BB7-43FB-8D06-8567-1F0E988E6174}"/>
              </a:ext>
            </a:extLst>
          </p:cNvPr>
          <p:cNvPicPr>
            <a:picLocks noChangeAspect="1"/>
          </p:cNvPicPr>
          <p:nvPr/>
        </p:nvPicPr>
        <p:blipFill>
          <a:blip r:embed="rId3"/>
          <a:stretch>
            <a:fillRect/>
          </a:stretch>
        </p:blipFill>
        <p:spPr>
          <a:xfrm>
            <a:off x="4124304" y="0"/>
            <a:ext cx="5019696" cy="5143500"/>
          </a:xfrm>
          <a:prstGeom prst="rect">
            <a:avLst/>
          </a:prstGeom>
        </p:spPr>
      </p:pic>
    </p:spTree>
    <p:extLst>
      <p:ext uri="{BB962C8B-B14F-4D97-AF65-F5344CB8AC3E}">
        <p14:creationId xmlns:p14="http://schemas.microsoft.com/office/powerpoint/2010/main" val="64042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2" presetClass="emph" presetSubtype="0" fill="hold" nodeType="withEffect">
                                  <p:stCondLst>
                                    <p:cond delay="150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7" name="Google Shape;117;p17"/>
          <p:cNvSpPr/>
          <p:nvPr/>
        </p:nvSpPr>
        <p:spPr>
          <a:xfrm>
            <a:off x="0" y="0"/>
            <a:ext cx="9144000" cy="5143500"/>
          </a:xfrm>
          <a:prstGeom prst="rect">
            <a:avLst/>
          </a:prstGeom>
          <a:solidFill>
            <a:srgbClr val="0053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 name="Google Shape;131;p19">
            <a:extLst>
              <a:ext uri="{FF2B5EF4-FFF2-40B4-BE49-F238E27FC236}">
                <a16:creationId xmlns:a16="http://schemas.microsoft.com/office/drawing/2014/main" id="{B94480B1-4821-31AB-E4FA-DDF6A35C9328}"/>
              </a:ext>
            </a:extLst>
          </p:cNvPr>
          <p:cNvPicPr preferRelativeResize="0"/>
          <p:nvPr/>
        </p:nvPicPr>
        <p:blipFill rotWithShape="1">
          <a:blip r:embed="rId3">
            <a:alphaModFix/>
          </a:blip>
          <a:srcRect/>
          <a:stretch/>
        </p:blipFill>
        <p:spPr>
          <a:xfrm>
            <a:off x="4455590" y="411346"/>
            <a:ext cx="4114807" cy="4114807"/>
          </a:xfrm>
          <a:prstGeom prst="rect">
            <a:avLst/>
          </a:prstGeom>
          <a:noFill/>
          <a:ln>
            <a:noFill/>
          </a:ln>
        </p:spPr>
      </p:pic>
      <p:sp>
        <p:nvSpPr>
          <p:cNvPr id="5" name="Google Shape;132;p19">
            <a:extLst>
              <a:ext uri="{FF2B5EF4-FFF2-40B4-BE49-F238E27FC236}">
                <a16:creationId xmlns:a16="http://schemas.microsoft.com/office/drawing/2014/main" id="{F43D6CC8-8421-7768-BA18-DAF541D1F159}"/>
              </a:ext>
            </a:extLst>
          </p:cNvPr>
          <p:cNvSpPr/>
          <p:nvPr/>
        </p:nvSpPr>
        <p:spPr>
          <a:xfrm>
            <a:off x="6252798" y="1095697"/>
            <a:ext cx="190800" cy="190800"/>
          </a:xfrm>
          <a:prstGeom prst="ellipse">
            <a:avLst/>
          </a:prstGeom>
          <a:solidFill>
            <a:srgbClr val="FD671A">
              <a:alpha val="498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122;p18">
            <a:extLst>
              <a:ext uri="{FF2B5EF4-FFF2-40B4-BE49-F238E27FC236}">
                <a16:creationId xmlns:a16="http://schemas.microsoft.com/office/drawing/2014/main" id="{4E402123-5E95-F703-393A-74CB024C666D}"/>
              </a:ext>
            </a:extLst>
          </p:cNvPr>
          <p:cNvSpPr txBox="1">
            <a:spLocks noGrp="1"/>
          </p:cNvSpPr>
          <p:nvPr>
            <p:ph type="title"/>
          </p:nvPr>
        </p:nvSpPr>
        <p:spPr>
          <a:xfrm>
            <a:off x="589194" y="747781"/>
            <a:ext cx="4344300" cy="3851100"/>
          </a:xfrm>
          <a:prstGeom prst="rect">
            <a:avLst/>
          </a:prstGeom>
          <a:noFill/>
          <a:ln>
            <a:noFill/>
          </a:ln>
        </p:spPr>
        <p:txBody>
          <a:bodyPr spcFirstLastPara="1" wrap="square" lIns="91425" tIns="91425" rIns="91425" bIns="91425" anchor="t" anchorCtr="0">
            <a:noAutofit/>
          </a:bodyPr>
          <a:lstStyle/>
          <a:p>
            <a:pPr marL="0" lvl="0" indent="0" algn="l" rtl="0">
              <a:lnSpc>
                <a:spcPts val="7940"/>
              </a:lnSpc>
              <a:spcBef>
                <a:spcPts val="0"/>
              </a:spcBef>
              <a:spcAft>
                <a:spcPts val="0"/>
              </a:spcAft>
              <a:buSzPts val="2800"/>
              <a:buNone/>
            </a:pPr>
            <a:r>
              <a:rPr lang="en-US" sz="7200" b="1">
                <a:solidFill>
                  <a:schemeClr val="bg1"/>
                </a:solidFill>
              </a:rPr>
              <a:t>Well</a:t>
            </a:r>
            <a:br>
              <a:rPr lang="en-US" sz="7200" b="1">
                <a:solidFill>
                  <a:schemeClr val="bg1"/>
                </a:solidFill>
              </a:rPr>
            </a:br>
            <a:r>
              <a:rPr lang="en-US" sz="7200" b="1">
                <a:solidFill>
                  <a:schemeClr val="bg1"/>
                </a:solidFill>
              </a:rPr>
              <a:t>done!</a:t>
            </a:r>
            <a:endParaRPr sz="7200" b="1">
              <a:solidFill>
                <a:schemeClr val="bg1"/>
              </a:solidFill>
              <a:latin typeface="Calibri"/>
              <a:ea typeface="Calibri"/>
              <a:cs typeface="Calibri"/>
              <a:sym typeface="Calibri"/>
            </a:endParaRPr>
          </a:p>
        </p:txBody>
      </p:sp>
      <p:sp>
        <p:nvSpPr>
          <p:cNvPr id="8" name="Google Shape;117;p17">
            <a:extLst>
              <a:ext uri="{FF2B5EF4-FFF2-40B4-BE49-F238E27FC236}">
                <a16:creationId xmlns:a16="http://schemas.microsoft.com/office/drawing/2014/main" id="{3B100F3A-C588-025C-3295-569CA01723F0}"/>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4281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1302 0.00494 C -0.01528 0.00556 -0.01771 0.00617 -0.02014 0.00679 C -0.03854 0.00957 -0.03194 0.00278 -0.03976 0.01204 C -0.04288 0.02871 -0.03854 0.00401 -0.04184 0.04506 C -0.04219 0.04908 -0.04201 0.05401 -0.04392 0.05617 C -0.04878 0.06204 -0.04583 0.05895 -0.05312 0.06358 L -0.05625 0.06543 C -0.05868 0.06451 -0.06302 0.06389 -0.06545 0.06173 C -0.06667 0.0605 -0.06753 0.05926 -0.06858 0.05803 C -0.07118 0.04445 -0.07118 0.05062 -0.06962 0.03951 C -0.06996 0.03457 -0.06962 0.02099 -0.0717 0.01389 C -0.07222 0.01204 -0.07274 0.00988 -0.07378 0.00833 C -0.07465 0.00741 -0.07587 0.0071 -0.07691 0.00679 C -0.07795 0.00556 -0.07882 0.00401 -0.07986 0.00309 C -0.08594 -0.00247 -0.09583 0.00247 -0.10052 0.00309 C -0.10816 0.00741 -0.10521 0.00401 -0.10989 0.01204 C -0.11024 0.01389 -0.11076 0.01574 -0.11076 0.01759 C -0.11076 0.02068 -0.11007 0.02377 -0.10989 0.02685 C -0.10937 0.03056 -0.1092 0.03426 -0.10885 0.03766 C -0.10972 0.06389 -0.11076 0.07315 -0.10885 0.1 C -0.10799 0.11111 -0.10764 0.11019 -0.10364 0.11482 C -0.10295 0.11667 -0.1026 0.11883 -0.10156 0.12037 C -0.10069 0.12161 -0.09948 0.1213 -0.09844 0.12222 C -0.09739 0.12315 -0.09635 0.12469 -0.09531 0.12593 C -0.07604 0.12346 -0.07986 0.12284 -0.05729 0.12593 C -0.05486 0.12624 -0.04965 0.12809 -0.04687 0.12932 C -0.04479 0.13056 -0.0408 0.13303 -0.0408 0.13303 C -0.0401 0.13488 -0.03924 0.13673 -0.03871 0.13858 C -0.03785 0.14229 -0.03663 0.14969 -0.03663 0.14969 C -0.03715 0.15556 -0.03767 0.1679 -0.03976 0.17346 C -0.04045 0.17531 -0.04097 0.17747 -0.04184 0.17901 C -0.04427 0.18333 -0.04809 0.18457 -0.05104 0.18611 C -0.05104 0.18611 -0.05729 0.18982 -0.05729 0.18982 C -0.06128 0.19475 -0.0592 0.1929 -0.06337 0.19537 C -0.06545 0.19784 -0.06823 0.19908 -0.06962 0.20278 L -0.07378 0.21389 C -0.07413 0.21543 -0.07483 0.21729 -0.07483 0.21914 C -0.07483 0.2321 -0.07448 0.24506 -0.07378 0.25772 C -0.07361 0.25926 -0.07066 0.28056 -0.06962 0.28333 C -0.06823 0.28704 -0.06753 0.29198 -0.06545 0.29445 L -0.05937 0.30185 C -0.05833 0.30309 -0.05746 0.30463 -0.05625 0.30525 L -0.05 0.30895 L -0.04687 0.3108 L -0.04392 0.31266 C -0.04253 0.31204 -0.04114 0.31173 -0.03976 0.3108 C -0.03871 0.3105 -0.03733 0.3105 -0.03663 0.30895 C -0.03542 0.30587 -0.03524 0.30185 -0.03455 0.29815 L -0.03351 0.29259 C -0.03316 0.2821 -0.03333 0.27161 -0.03246 0.26142 C -0.03229 0.25772 -0.03246 0.25154 -0.03038 0.25031 L -0.0243 0.24661 L -0.02118 0.24506 C -0.0118 0.24722 -0.01632 0.24537 -0.00781 0.25031 C -0.00677 0.25093 -0.00555 0.25124 -0.00469 0.25216 L -0.00156 0.25587 C -0.00052 0.25864 0.00156 0.26296 0.00156 0.26698 C 0.00156 0.27716 0.00087 0.27932 -0.00052 0.28704 C -0.00017 0.29198 -0.00035 0.29692 0.00052 0.30185 C 0.00156 0.30926 0.00504 0.30864 0.00868 0.3108 C 0.01476 0.31451 0.00886 0.31142 0.01806 0.31451 C 0.01945 0.31512 0.02083 0.31574 0.02205 0.31636 C 0.02413 0.31759 0.0283 0.32006 0.0283 0.32006 C 0.0316 0.32871 0.03004 0.32346 0.03247 0.33642 L 0.03351 0.34198 C 0.03386 0.34815 0.03559 0.37408 0.03559 0.37871 C 0.03559 0.41914 0.03507 0.45926 0.03351 0.49969 C 0.03229 0.52901 0.03264 0.51019 0.03142 0.53642 C 0.0309 0.54414 0.03073 0.55216 0.03038 0.56019 C 0.03073 0.56883 0.0309 0.57716 0.03142 0.5858 C 0.03264 0.6071 0.03247 0.58889 0.03247 0.60247 " pathEditMode="relative" ptsTypes="AAAAAAAAAAAAAAAAAAAAAAAAAAAAAAAAAAAAAAAAAAAAAAAAAAAAAAAAAAAAAAAAAAAAAAA">
                                      <p:cBhvr>
                                        <p:cTn id="6" dur="5000" fill="hold"/>
                                        <p:tgtEl>
                                          <p:spTgt spid="5"/>
                                        </p:tgtEl>
                                        <p:attrNameLst>
                                          <p:attrName>ppt_x</p:attrName>
                                          <p:attrName>ppt_y</p:attrName>
                                        </p:attrNameLst>
                                      </p:cBhvr>
                                    </p:animMotion>
                                  </p:childTnLst>
                                </p:cTn>
                              </p:par>
                              <p:par>
                                <p:cTn id="7" presetID="2" presetClass="entr" presetSubtype="2"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1+#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Piggy Bank Found</a:t>
            </a:r>
            <a:endParaRPr sz="3600" b="1">
              <a:solidFill>
                <a:srgbClr val="005395"/>
              </a:solidFill>
              <a:latin typeface="Calibri"/>
              <a:ea typeface="Calibri"/>
              <a:cs typeface="Calibri"/>
              <a:sym typeface="Calibri"/>
            </a:endParaRPr>
          </a:p>
        </p:txBody>
      </p:sp>
      <p:sp>
        <p:nvSpPr>
          <p:cNvPr id="138" name="Google Shape;138;p20"/>
          <p:cNvSpPr txBox="1">
            <a:spLocks noGrp="1"/>
          </p:cNvSpPr>
          <p:nvPr>
            <p:ph type="body" idx="1"/>
          </p:nvPr>
        </p:nvSpPr>
        <p:spPr>
          <a:xfrm>
            <a:off x="311700" y="1152475"/>
            <a:ext cx="4647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Congratulations! You helped Gabriella find her piggy bank! If Gabriella can easily see her piggy bank, she will have an easier time adding money to it when she earns her allowance. </a:t>
            </a:r>
            <a:endParaRPr sz="2800">
              <a:solidFill>
                <a:schemeClr val="dk1"/>
              </a:solidFill>
              <a:latin typeface="Calibri"/>
              <a:ea typeface="Calibri"/>
              <a:cs typeface="Calibri"/>
              <a:sym typeface="Calibri"/>
            </a:endParaRPr>
          </a:p>
        </p:txBody>
      </p:sp>
      <p:pic>
        <p:nvPicPr>
          <p:cNvPr id="139" name="Google Shape;139;p20"/>
          <p:cNvPicPr preferRelativeResize="0"/>
          <p:nvPr/>
        </p:nvPicPr>
        <p:blipFill rotWithShape="1">
          <a:blip r:embed="rId3">
            <a:alphaModFix/>
          </a:blip>
          <a:srcRect l="42719" t="11024"/>
          <a:stretch/>
        </p:blipFill>
        <p:spPr>
          <a:xfrm>
            <a:off x="5144004" y="1086"/>
            <a:ext cx="3635578" cy="4753864"/>
          </a:xfrm>
          <a:prstGeom prst="rect">
            <a:avLst/>
          </a:prstGeom>
          <a:noFill/>
          <a:ln>
            <a:noFill/>
          </a:ln>
        </p:spPr>
      </p:pic>
      <p:sp>
        <p:nvSpPr>
          <p:cNvPr id="2" name="Google Shape;117;p17">
            <a:extLst>
              <a:ext uri="{FF2B5EF4-FFF2-40B4-BE49-F238E27FC236}">
                <a16:creationId xmlns:a16="http://schemas.microsoft.com/office/drawing/2014/main" id="{6C4862BE-CBFD-4561-7F64-7423CA1B12BC}"/>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Bank Her Savings</a:t>
            </a:r>
            <a:endParaRPr sz="3600" b="1">
              <a:solidFill>
                <a:srgbClr val="005395"/>
              </a:solidFill>
              <a:latin typeface="Calibri"/>
              <a:ea typeface="Calibri"/>
              <a:cs typeface="Calibri"/>
              <a:sym typeface="Calibri"/>
            </a:endParaRPr>
          </a:p>
        </p:txBody>
      </p:sp>
      <p:sp>
        <p:nvSpPr>
          <p:cNvPr id="146" name="Google Shape;146;p21"/>
          <p:cNvSpPr txBox="1">
            <a:spLocks noGrp="1"/>
          </p:cNvSpPr>
          <p:nvPr>
            <p:ph type="body" idx="1"/>
          </p:nvPr>
        </p:nvSpPr>
        <p:spPr>
          <a:xfrm>
            <a:off x="311700" y="1152475"/>
            <a:ext cx="4884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If Gabriella wants to keep her money extra safe, she should take it to the bank and deposit it in a savings account. </a:t>
            </a:r>
            <a:endParaRPr sz="2800">
              <a:solidFill>
                <a:schemeClr val="dk1"/>
              </a:solidFill>
              <a:latin typeface="Calibri"/>
              <a:ea typeface="Calibri"/>
              <a:cs typeface="Calibri"/>
              <a:sym typeface="Calibri"/>
            </a:endParaRPr>
          </a:p>
        </p:txBody>
      </p:sp>
      <p:sp>
        <p:nvSpPr>
          <p:cNvPr id="148" name="Google Shape;148;p21"/>
          <p:cNvSpPr/>
          <p:nvPr/>
        </p:nvSpPr>
        <p:spPr>
          <a:xfrm>
            <a:off x="1" y="4707100"/>
            <a:ext cx="9144000" cy="445025"/>
          </a:xfrm>
          <a:prstGeom prst="rect">
            <a:avLst/>
          </a:prstGeom>
          <a:solidFill>
            <a:srgbClr val="0179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7" name="Google Shape;147;p21"/>
          <p:cNvPicPr preferRelativeResize="0"/>
          <p:nvPr/>
        </p:nvPicPr>
        <p:blipFill rotWithShape="1">
          <a:blip r:embed="rId3">
            <a:alphaModFix/>
          </a:blip>
          <a:srcRect b="27156"/>
          <a:stretch/>
        </p:blipFill>
        <p:spPr>
          <a:xfrm>
            <a:off x="5378710" y="160752"/>
            <a:ext cx="2204195" cy="49827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fill="hold"/>
                                        <p:tgtEl>
                                          <p:spTgt spid="148"/>
                                        </p:tgtEl>
                                        <p:attrNameLst>
                                          <p:attrName>ppt_x</p:attrName>
                                        </p:attrNameLst>
                                      </p:cBhvr>
                                      <p:tavLst>
                                        <p:tav tm="0">
                                          <p:val>
                                            <p:strVal val="1+#ppt_w/2"/>
                                          </p:val>
                                        </p:tav>
                                        <p:tav tm="100000">
                                          <p:val>
                                            <p:strVal val="#ppt_x"/>
                                          </p:val>
                                        </p:tav>
                                      </p:tavLst>
                                    </p:anim>
                                    <p:anim calcmode="lin" valueType="num">
                                      <p:cBhvr additive="base">
                                        <p:cTn id="8"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311700" y="729234"/>
            <a:ext cx="8520600" cy="102146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solidFill>
                  <a:srgbClr val="005395"/>
                </a:solidFill>
                <a:latin typeface="Calibri"/>
                <a:ea typeface="Calibri"/>
                <a:cs typeface="Calibri"/>
                <a:sym typeface="Calibri"/>
              </a:rPr>
              <a:t>Get Gabriella </a:t>
            </a:r>
            <a:br>
              <a:rPr lang="en-US" sz="4000" b="1">
                <a:solidFill>
                  <a:srgbClr val="005395"/>
                </a:solidFill>
                <a:latin typeface="Calibri"/>
                <a:ea typeface="Calibri"/>
                <a:cs typeface="Calibri"/>
                <a:sym typeface="Calibri"/>
              </a:rPr>
            </a:br>
            <a:r>
              <a:rPr lang="en-US" sz="4000" b="1">
                <a:solidFill>
                  <a:srgbClr val="005395"/>
                </a:solidFill>
                <a:latin typeface="Calibri"/>
                <a:ea typeface="Calibri"/>
                <a:cs typeface="Calibri"/>
                <a:sym typeface="Calibri"/>
              </a:rPr>
              <a:t>to the Bank </a:t>
            </a:r>
            <a:endParaRPr sz="4000" b="1">
              <a:solidFill>
                <a:srgbClr val="005395"/>
              </a:solidFill>
              <a:latin typeface="Calibri"/>
              <a:ea typeface="Calibri"/>
              <a:cs typeface="Calibri"/>
              <a:sym typeface="Calibri"/>
            </a:endParaRPr>
          </a:p>
        </p:txBody>
      </p:sp>
      <p:sp>
        <p:nvSpPr>
          <p:cNvPr id="154" name="Google Shape;154;p22"/>
          <p:cNvSpPr txBox="1">
            <a:spLocks noGrp="1"/>
          </p:cNvSpPr>
          <p:nvPr>
            <p:ph type="body" idx="1"/>
          </p:nvPr>
        </p:nvSpPr>
        <p:spPr>
          <a:xfrm>
            <a:off x="311700" y="1968810"/>
            <a:ext cx="4260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Can you help Gabriella find the bank? Keep track of the way Gabriella needs to go on the map in order to get to the bank.</a:t>
            </a:r>
            <a:endParaRPr sz="2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800">
              <a:solidFill>
                <a:schemeClr val="dk1"/>
              </a:solidFill>
              <a:latin typeface="Calibri"/>
              <a:ea typeface="Calibri"/>
              <a:cs typeface="Calibri"/>
              <a:sym typeface="Calibri"/>
            </a:endParaRPr>
          </a:p>
        </p:txBody>
      </p:sp>
      <p:pic>
        <p:nvPicPr>
          <p:cNvPr id="155" name="Google Shape;155;p22"/>
          <p:cNvPicPr preferRelativeResize="0"/>
          <p:nvPr/>
        </p:nvPicPr>
        <p:blipFill rotWithShape="1">
          <a:blip r:embed="rId3">
            <a:alphaModFix/>
          </a:blip>
          <a:srcRect/>
          <a:stretch/>
        </p:blipFill>
        <p:spPr>
          <a:xfrm>
            <a:off x="4776003" y="632190"/>
            <a:ext cx="3972569" cy="3506052"/>
          </a:xfrm>
          <a:prstGeom prst="rect">
            <a:avLst/>
          </a:prstGeom>
          <a:noFill/>
          <a:ln>
            <a:noFill/>
          </a:ln>
        </p:spPr>
      </p:pic>
      <p:sp>
        <p:nvSpPr>
          <p:cNvPr id="156" name="Google Shape;156;p22"/>
          <p:cNvSpPr/>
          <p:nvPr/>
        </p:nvSpPr>
        <p:spPr>
          <a:xfrm>
            <a:off x="5150905" y="2195813"/>
            <a:ext cx="106800" cy="1068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Google Shape;117;p17">
            <a:extLst>
              <a:ext uri="{FF2B5EF4-FFF2-40B4-BE49-F238E27FC236}">
                <a16:creationId xmlns:a16="http://schemas.microsoft.com/office/drawing/2014/main" id="{D2D86785-F1F9-B481-D129-389BBF723956}"/>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6" name="Google Shape;164;p23">
            <a:extLst>
              <a:ext uri="{FF2B5EF4-FFF2-40B4-BE49-F238E27FC236}">
                <a16:creationId xmlns:a16="http://schemas.microsoft.com/office/drawing/2014/main" id="{E0ED304E-3A6A-2FFA-A29D-60AF872C8A60}"/>
              </a:ext>
            </a:extLst>
          </p:cNvPr>
          <p:cNvPicPr preferRelativeResize="0"/>
          <p:nvPr/>
        </p:nvPicPr>
        <p:blipFill rotWithShape="1">
          <a:blip r:embed="rId3">
            <a:alphaModFix/>
          </a:blip>
          <a:srcRect/>
          <a:stretch/>
        </p:blipFill>
        <p:spPr>
          <a:xfrm>
            <a:off x="4764261" y="673252"/>
            <a:ext cx="3972569" cy="3506052"/>
          </a:xfrm>
          <a:prstGeom prst="rect">
            <a:avLst/>
          </a:prstGeom>
          <a:noFill/>
          <a:ln>
            <a:noFill/>
          </a:ln>
        </p:spPr>
      </p:pic>
      <p:cxnSp>
        <p:nvCxnSpPr>
          <p:cNvPr id="7" name="Google Shape;165;p23">
            <a:extLst>
              <a:ext uri="{FF2B5EF4-FFF2-40B4-BE49-F238E27FC236}">
                <a16:creationId xmlns:a16="http://schemas.microsoft.com/office/drawing/2014/main" id="{8F9419C4-6D0F-957B-3659-9830ED9B5C0A}"/>
              </a:ext>
            </a:extLst>
          </p:cNvPr>
          <p:cNvCxnSpPr/>
          <p:nvPr/>
        </p:nvCxnSpPr>
        <p:spPr>
          <a:xfrm>
            <a:off x="5198375" y="2291270"/>
            <a:ext cx="535200" cy="0"/>
          </a:xfrm>
          <a:prstGeom prst="straightConnector1">
            <a:avLst/>
          </a:prstGeom>
          <a:noFill/>
          <a:ln w="38100" cap="flat" cmpd="sng">
            <a:solidFill>
              <a:srgbClr val="52CAFF"/>
            </a:solidFill>
            <a:prstDash val="solid"/>
            <a:round/>
            <a:headEnd type="none" w="med" len="med"/>
            <a:tailEnd type="triangle" w="med" len="med"/>
          </a:ln>
        </p:spPr>
      </p:cxnSp>
      <p:cxnSp>
        <p:nvCxnSpPr>
          <p:cNvPr id="8" name="Google Shape;166;p23">
            <a:extLst>
              <a:ext uri="{FF2B5EF4-FFF2-40B4-BE49-F238E27FC236}">
                <a16:creationId xmlns:a16="http://schemas.microsoft.com/office/drawing/2014/main" id="{D02D9EE7-93F3-938C-E2FF-ED486032D0FF}"/>
              </a:ext>
            </a:extLst>
          </p:cNvPr>
          <p:cNvCxnSpPr/>
          <p:nvPr/>
        </p:nvCxnSpPr>
        <p:spPr>
          <a:xfrm>
            <a:off x="5733575" y="2406375"/>
            <a:ext cx="0" cy="570000"/>
          </a:xfrm>
          <a:prstGeom prst="straightConnector1">
            <a:avLst/>
          </a:prstGeom>
          <a:noFill/>
          <a:ln w="38100" cap="flat" cmpd="sng">
            <a:solidFill>
              <a:srgbClr val="52CAFF"/>
            </a:solidFill>
            <a:prstDash val="solid"/>
            <a:round/>
            <a:headEnd type="none" w="med" len="med"/>
            <a:tailEnd type="triangle" w="med" len="med"/>
          </a:ln>
        </p:spPr>
      </p:cxnSp>
      <p:cxnSp>
        <p:nvCxnSpPr>
          <p:cNvPr id="9" name="Google Shape;167;p23">
            <a:extLst>
              <a:ext uri="{FF2B5EF4-FFF2-40B4-BE49-F238E27FC236}">
                <a16:creationId xmlns:a16="http://schemas.microsoft.com/office/drawing/2014/main" id="{A142AF63-C086-3CD9-6CFB-646A27F7F351}"/>
              </a:ext>
            </a:extLst>
          </p:cNvPr>
          <p:cNvCxnSpPr/>
          <p:nvPr/>
        </p:nvCxnSpPr>
        <p:spPr>
          <a:xfrm rot="10800000">
            <a:off x="7134250" y="1688475"/>
            <a:ext cx="0" cy="1287900"/>
          </a:xfrm>
          <a:prstGeom prst="straightConnector1">
            <a:avLst/>
          </a:prstGeom>
          <a:noFill/>
          <a:ln w="38100" cap="flat" cmpd="sng">
            <a:solidFill>
              <a:srgbClr val="52CAFF"/>
            </a:solidFill>
            <a:prstDash val="solid"/>
            <a:round/>
            <a:headEnd type="none" w="med" len="med"/>
            <a:tailEnd type="triangle" w="med" len="med"/>
          </a:ln>
        </p:spPr>
      </p:cxnSp>
      <p:cxnSp>
        <p:nvCxnSpPr>
          <p:cNvPr id="10" name="Google Shape;168;p23">
            <a:extLst>
              <a:ext uri="{FF2B5EF4-FFF2-40B4-BE49-F238E27FC236}">
                <a16:creationId xmlns:a16="http://schemas.microsoft.com/office/drawing/2014/main" id="{BAE1A7FB-9A8B-C767-B7F8-9D8504422006}"/>
              </a:ext>
            </a:extLst>
          </p:cNvPr>
          <p:cNvCxnSpPr/>
          <p:nvPr/>
        </p:nvCxnSpPr>
        <p:spPr>
          <a:xfrm>
            <a:off x="5887750" y="3025150"/>
            <a:ext cx="1246500" cy="0"/>
          </a:xfrm>
          <a:prstGeom prst="straightConnector1">
            <a:avLst/>
          </a:prstGeom>
          <a:noFill/>
          <a:ln w="38100" cap="flat" cmpd="sng">
            <a:solidFill>
              <a:srgbClr val="52CAFF"/>
            </a:solidFill>
            <a:prstDash val="solid"/>
            <a:round/>
            <a:headEnd type="none" w="med" len="med"/>
            <a:tailEnd type="triangle" w="med" len="med"/>
          </a:ln>
        </p:spPr>
      </p:cxnSp>
      <p:cxnSp>
        <p:nvCxnSpPr>
          <p:cNvPr id="11" name="Google Shape;169;p23">
            <a:extLst>
              <a:ext uri="{FF2B5EF4-FFF2-40B4-BE49-F238E27FC236}">
                <a16:creationId xmlns:a16="http://schemas.microsoft.com/office/drawing/2014/main" id="{8C003103-5563-8F2C-8400-697A107FE458}"/>
              </a:ext>
            </a:extLst>
          </p:cNvPr>
          <p:cNvCxnSpPr/>
          <p:nvPr/>
        </p:nvCxnSpPr>
        <p:spPr>
          <a:xfrm>
            <a:off x="7286275" y="1676175"/>
            <a:ext cx="600300" cy="12300"/>
          </a:xfrm>
          <a:prstGeom prst="straightConnector1">
            <a:avLst/>
          </a:prstGeom>
          <a:noFill/>
          <a:ln w="38100" cap="flat" cmpd="sng">
            <a:solidFill>
              <a:srgbClr val="52CAFF"/>
            </a:solidFill>
            <a:prstDash val="solid"/>
            <a:round/>
            <a:headEnd type="none" w="med" len="med"/>
            <a:tailEnd type="triangle" w="med" len="med"/>
          </a:ln>
        </p:spPr>
      </p:cxnSp>
      <p:sp>
        <p:nvSpPr>
          <p:cNvPr id="12" name="Google Shape;122;p18">
            <a:extLst>
              <a:ext uri="{FF2B5EF4-FFF2-40B4-BE49-F238E27FC236}">
                <a16:creationId xmlns:a16="http://schemas.microsoft.com/office/drawing/2014/main" id="{B785D83E-01BE-F6D0-50CF-831CA900CB66}"/>
              </a:ext>
            </a:extLst>
          </p:cNvPr>
          <p:cNvSpPr txBox="1">
            <a:spLocks noGrp="1"/>
          </p:cNvSpPr>
          <p:nvPr>
            <p:ph type="title"/>
          </p:nvPr>
        </p:nvSpPr>
        <p:spPr>
          <a:xfrm>
            <a:off x="402502" y="679162"/>
            <a:ext cx="4344300" cy="3851100"/>
          </a:xfrm>
          <a:prstGeom prst="rect">
            <a:avLst/>
          </a:prstGeom>
          <a:noFill/>
          <a:ln>
            <a:noFill/>
          </a:ln>
        </p:spPr>
        <p:txBody>
          <a:bodyPr spcFirstLastPara="1" wrap="square" lIns="91425" tIns="91425" rIns="91425" bIns="91425" anchor="t" anchorCtr="0">
            <a:noAutofit/>
          </a:bodyPr>
          <a:lstStyle/>
          <a:p>
            <a:pPr marL="0" lvl="0" indent="0" algn="l" rtl="0">
              <a:lnSpc>
                <a:spcPts val="7940"/>
              </a:lnSpc>
              <a:spcBef>
                <a:spcPts val="0"/>
              </a:spcBef>
              <a:spcAft>
                <a:spcPts val="0"/>
              </a:spcAft>
              <a:buSzPts val="2800"/>
              <a:buNone/>
            </a:pPr>
            <a:r>
              <a:rPr lang="en-US" sz="7200" b="1">
                <a:solidFill>
                  <a:srgbClr val="027FB4"/>
                </a:solidFill>
              </a:rPr>
              <a:t>Will your solution work?</a:t>
            </a:r>
            <a:endParaRPr sz="7200" b="1">
              <a:solidFill>
                <a:srgbClr val="027FB4"/>
              </a:solidFill>
              <a:latin typeface="Calibri"/>
              <a:ea typeface="Calibri"/>
              <a:cs typeface="Calibri"/>
              <a:sym typeface="Calibri"/>
            </a:endParaRPr>
          </a:p>
        </p:txBody>
      </p:sp>
      <p:sp>
        <p:nvSpPr>
          <p:cNvPr id="14" name="Google Shape;117;p17">
            <a:extLst>
              <a:ext uri="{FF2B5EF4-FFF2-40B4-BE49-F238E27FC236}">
                <a16:creationId xmlns:a16="http://schemas.microsoft.com/office/drawing/2014/main" id="{ACC6C770-A099-907E-2FCD-BE6CE1FBFCA2}"/>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6301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1+#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Google Shape;148;p21">
            <a:extLst>
              <a:ext uri="{FF2B5EF4-FFF2-40B4-BE49-F238E27FC236}">
                <a16:creationId xmlns:a16="http://schemas.microsoft.com/office/drawing/2014/main" id="{BDB49F32-6B10-3F7A-A4D2-A66657ED734D}"/>
              </a:ext>
            </a:extLst>
          </p:cNvPr>
          <p:cNvSpPr/>
          <p:nvPr/>
        </p:nvSpPr>
        <p:spPr>
          <a:xfrm>
            <a:off x="1" y="4698474"/>
            <a:ext cx="9144000" cy="445025"/>
          </a:xfrm>
          <a:prstGeom prst="rect">
            <a:avLst/>
          </a:prstGeom>
          <a:solidFill>
            <a:srgbClr val="0179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4" name="Google Shape;174;p24"/>
          <p:cNvPicPr preferRelativeResize="0"/>
          <p:nvPr/>
        </p:nvPicPr>
        <p:blipFill rotWithShape="1">
          <a:blip r:embed="rId3">
            <a:alphaModFix/>
          </a:blip>
          <a:srcRect l="24768" t="-4733" r="9463" b="2284"/>
          <a:stretch/>
        </p:blipFill>
        <p:spPr>
          <a:xfrm>
            <a:off x="5848917" y="452371"/>
            <a:ext cx="3295083" cy="4246103"/>
          </a:xfrm>
          <a:prstGeom prst="rect">
            <a:avLst/>
          </a:prstGeom>
          <a:noFill/>
          <a:ln>
            <a:noFill/>
          </a:ln>
        </p:spPr>
      </p:pic>
      <p:sp>
        <p:nvSpPr>
          <p:cNvPr id="175" name="Google Shape;175;p24"/>
          <p:cNvSpPr txBox="1">
            <a:spLocks noGrp="1"/>
          </p:cNvSpPr>
          <p:nvPr>
            <p:ph type="title"/>
          </p:nvPr>
        </p:nvSpPr>
        <p:spPr>
          <a:xfrm>
            <a:off x="311700" y="61729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Money Deposited</a:t>
            </a:r>
            <a:endParaRPr sz="3600" b="1">
              <a:solidFill>
                <a:srgbClr val="005395"/>
              </a:solidFill>
              <a:latin typeface="Calibri"/>
              <a:ea typeface="Calibri"/>
              <a:cs typeface="Calibri"/>
              <a:sym typeface="Calibri"/>
            </a:endParaRPr>
          </a:p>
        </p:txBody>
      </p:sp>
      <p:sp>
        <p:nvSpPr>
          <p:cNvPr id="176" name="Google Shape;176;p24"/>
          <p:cNvSpPr txBox="1">
            <a:spLocks noGrp="1"/>
          </p:cNvSpPr>
          <p:nvPr>
            <p:ph type="body" idx="1"/>
          </p:nvPr>
        </p:nvSpPr>
        <p:spPr>
          <a:xfrm>
            <a:off x="311700" y="1324741"/>
            <a:ext cx="4542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Nice job! You helped Gabriella get to the bank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and deposit her money!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With her money in the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bank, she won’t be as tempted to spend it!</a:t>
            </a:r>
            <a:endParaRPr sz="2800">
              <a:solidFill>
                <a:schemeClr val="dk1"/>
              </a:solidFill>
              <a:latin typeface="Calibri"/>
              <a:ea typeface="Calibri"/>
              <a:cs typeface="Calibri"/>
              <a:sym typeface="Calibri"/>
            </a:endParaRPr>
          </a:p>
        </p:txBody>
      </p:sp>
      <p:pic>
        <p:nvPicPr>
          <p:cNvPr id="177" name="Google Shape;177;p24"/>
          <p:cNvPicPr preferRelativeResize="0"/>
          <p:nvPr/>
        </p:nvPicPr>
        <p:blipFill rotWithShape="1">
          <a:blip r:embed="rId4">
            <a:alphaModFix/>
          </a:blip>
          <a:srcRect b="23797"/>
          <a:stretch/>
        </p:blipFill>
        <p:spPr>
          <a:xfrm>
            <a:off x="4787512" y="637609"/>
            <a:ext cx="1905331" cy="45058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anim calcmode="lin" valueType="num">
                                      <p:cBhvr additive="base">
                                        <p:cTn id="15" dur="500" fill="hold"/>
                                        <p:tgtEl>
                                          <p:spTgt spid="174"/>
                                        </p:tgtEl>
                                        <p:attrNameLst>
                                          <p:attrName>ppt_x</p:attrName>
                                        </p:attrNameLst>
                                      </p:cBhvr>
                                      <p:tavLst>
                                        <p:tav tm="0">
                                          <p:val>
                                            <p:strVal val="1+#ppt_w/2"/>
                                          </p:val>
                                        </p:tav>
                                        <p:tav tm="100000">
                                          <p:val>
                                            <p:strVal val="#ppt_x"/>
                                          </p:val>
                                        </p:tav>
                                      </p:tavLst>
                                    </p:anim>
                                    <p:anim calcmode="lin" valueType="num">
                                      <p:cBhvr additive="base">
                                        <p:cTn id="16" dur="500" fill="hold"/>
                                        <p:tgtEl>
                                          <p:spTgt spid="1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000" b="1">
                <a:solidFill>
                  <a:srgbClr val="005395"/>
                </a:solidFill>
                <a:latin typeface="Calibri"/>
                <a:ea typeface="Calibri"/>
                <a:cs typeface="Calibri"/>
                <a:sym typeface="Calibri"/>
              </a:rPr>
              <a:t>Savings Goal</a:t>
            </a:r>
            <a:endParaRPr sz="4000" b="1">
              <a:solidFill>
                <a:srgbClr val="005395"/>
              </a:solidFill>
              <a:latin typeface="Calibri"/>
              <a:ea typeface="Calibri"/>
              <a:cs typeface="Calibri"/>
              <a:sym typeface="Calibri"/>
            </a:endParaRPr>
          </a:p>
        </p:txBody>
      </p:sp>
      <p:sp>
        <p:nvSpPr>
          <p:cNvPr id="184" name="Google Shape;184;p25"/>
          <p:cNvSpPr txBox="1">
            <a:spLocks noGrp="1"/>
          </p:cNvSpPr>
          <p:nvPr>
            <p:ph type="body" idx="1"/>
          </p:nvPr>
        </p:nvSpPr>
        <p:spPr>
          <a:xfrm>
            <a:off x="311700" y="1152475"/>
            <a:ext cx="4401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Gabriella is watching a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show with her mom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when she gets an idea for something she really wants! Her mom says she should save her money to get it.  </a:t>
            </a:r>
            <a:endParaRPr sz="2800">
              <a:solidFill>
                <a:schemeClr val="dk1"/>
              </a:solidFill>
              <a:latin typeface="Calibri"/>
              <a:ea typeface="Calibri"/>
              <a:cs typeface="Calibri"/>
              <a:sym typeface="Calibri"/>
            </a:endParaRPr>
          </a:p>
        </p:txBody>
      </p:sp>
      <p:pic>
        <p:nvPicPr>
          <p:cNvPr id="185" name="Google Shape;185;p25"/>
          <p:cNvPicPr preferRelativeResize="0"/>
          <p:nvPr/>
        </p:nvPicPr>
        <p:blipFill rotWithShape="1">
          <a:blip r:embed="rId3">
            <a:alphaModFix/>
          </a:blip>
          <a:srcRect/>
          <a:stretch/>
        </p:blipFill>
        <p:spPr>
          <a:xfrm>
            <a:off x="4833073" y="378984"/>
            <a:ext cx="4105664" cy="4385532"/>
          </a:xfrm>
          <a:prstGeom prst="rect">
            <a:avLst/>
          </a:prstGeom>
          <a:noFill/>
          <a:ln>
            <a:noFill/>
          </a:ln>
        </p:spPr>
      </p:pic>
      <p:sp>
        <p:nvSpPr>
          <p:cNvPr id="3" name="Google Shape;117;p17">
            <a:extLst>
              <a:ext uri="{FF2B5EF4-FFF2-40B4-BE49-F238E27FC236}">
                <a16:creationId xmlns:a16="http://schemas.microsoft.com/office/drawing/2014/main" id="{DB33AB20-06EA-A8F0-6259-992BF7CC8CDD}"/>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Picture 4" descr="A cartoon of a child and child rollerblading&#10;&#10;Description automatically generated">
            <a:extLst>
              <a:ext uri="{FF2B5EF4-FFF2-40B4-BE49-F238E27FC236}">
                <a16:creationId xmlns:a16="http://schemas.microsoft.com/office/drawing/2014/main" id="{14A1854D-3C85-6327-ECDF-4B948FEE7629}"/>
              </a:ext>
            </a:extLst>
          </p:cNvPr>
          <p:cNvPicPr>
            <a:picLocks noChangeAspect="1"/>
          </p:cNvPicPr>
          <p:nvPr/>
        </p:nvPicPr>
        <p:blipFill>
          <a:blip r:embed="rId4"/>
          <a:stretch>
            <a:fillRect/>
          </a:stretch>
        </p:blipFill>
        <p:spPr>
          <a:xfrm>
            <a:off x="6008011" y="378984"/>
            <a:ext cx="1755787" cy="16855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3" name="Rectangle 2">
            <a:extLst>
              <a:ext uri="{FF2B5EF4-FFF2-40B4-BE49-F238E27FC236}">
                <a16:creationId xmlns:a16="http://schemas.microsoft.com/office/drawing/2014/main" id="{6D44A3D3-8546-EA36-868A-F9043FE3F8E8}"/>
              </a:ext>
            </a:extLst>
          </p:cNvPr>
          <p:cNvSpPr/>
          <p:nvPr/>
        </p:nvSpPr>
        <p:spPr>
          <a:xfrm>
            <a:off x="0" y="0"/>
            <a:ext cx="9144000" cy="51435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Google Shape;192;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Decode the Clues</a:t>
            </a:r>
            <a:endParaRPr sz="3600" b="1">
              <a:solidFill>
                <a:srgbClr val="005395"/>
              </a:solidFill>
              <a:latin typeface="Calibri"/>
              <a:ea typeface="Calibri"/>
              <a:cs typeface="Calibri"/>
              <a:sym typeface="Calibri"/>
            </a:endParaRPr>
          </a:p>
        </p:txBody>
      </p:sp>
      <p:sp>
        <p:nvSpPr>
          <p:cNvPr id="193" name="Google Shape;193;p26"/>
          <p:cNvSpPr txBox="1">
            <a:spLocks noGrp="1"/>
          </p:cNvSpPr>
          <p:nvPr>
            <p:ph type="body" idx="1"/>
          </p:nvPr>
        </p:nvSpPr>
        <p:spPr>
          <a:xfrm>
            <a:off x="311700" y="1282075"/>
            <a:ext cx="4725000" cy="3416400"/>
          </a:xfrm>
          <a:prstGeom prst="rect">
            <a:avLst/>
          </a:prstGeom>
          <a:noFill/>
          <a:ln>
            <a:noFill/>
          </a:ln>
        </p:spPr>
        <p:txBody>
          <a:bodyPr spcFirstLastPara="1" wrap="square" lIns="91425" tIns="91425" rIns="91425" bIns="91425" anchor="t" anchorCtr="0">
            <a:noAutofit/>
          </a:bodyPr>
          <a:lstStyle/>
          <a:p>
            <a:pPr marL="0" lvl="0" indent="0" algn="l" rtl="0">
              <a:lnSpc>
                <a:spcPct val="103571"/>
              </a:lnSpc>
              <a:spcBef>
                <a:spcPts val="0"/>
              </a:spcBef>
              <a:spcAft>
                <a:spcPts val="0"/>
              </a:spcAft>
              <a:buSzPts val="1800"/>
              <a:buNone/>
            </a:pPr>
            <a:r>
              <a:rPr lang="en-US" sz="2800" b="1">
                <a:solidFill>
                  <a:schemeClr val="dk1"/>
                </a:solidFill>
                <a:latin typeface="Calibri"/>
                <a:ea typeface="Calibri"/>
                <a:cs typeface="Calibri"/>
                <a:sym typeface="Calibri"/>
              </a:rPr>
              <a:t>Clue One: </a:t>
            </a:r>
            <a:r>
              <a:rPr lang="en-US" sz="2800">
                <a:solidFill>
                  <a:schemeClr val="dk1"/>
                </a:solidFill>
                <a:latin typeface="Calibri"/>
                <a:ea typeface="Calibri"/>
                <a:cs typeface="Calibri"/>
                <a:sym typeface="Calibri"/>
              </a:rPr>
              <a:t>Ends in a consonant</a:t>
            </a:r>
            <a:endParaRPr sz="2800">
              <a:solidFill>
                <a:schemeClr val="dk1"/>
              </a:solidFill>
              <a:latin typeface="Calibri"/>
              <a:ea typeface="Calibri"/>
              <a:cs typeface="Calibri"/>
              <a:sym typeface="Calibri"/>
            </a:endParaRPr>
          </a:p>
          <a:p>
            <a:pPr marL="0" lvl="0" indent="0" algn="l" rtl="0">
              <a:lnSpc>
                <a:spcPct val="103571"/>
              </a:lnSpc>
              <a:spcBef>
                <a:spcPts val="2100"/>
              </a:spcBef>
              <a:spcAft>
                <a:spcPts val="0"/>
              </a:spcAft>
              <a:buSzPts val="1800"/>
              <a:buNone/>
            </a:pPr>
            <a:r>
              <a:rPr lang="en-US" sz="2800" b="1">
                <a:solidFill>
                  <a:schemeClr val="dk1"/>
                </a:solidFill>
                <a:latin typeface="Calibri"/>
                <a:ea typeface="Calibri"/>
                <a:cs typeface="Calibri"/>
                <a:sym typeface="Calibri"/>
              </a:rPr>
              <a:t>Clue Two: </a:t>
            </a:r>
            <a:r>
              <a:rPr lang="en-US" sz="2800">
                <a:solidFill>
                  <a:schemeClr val="dk1"/>
                </a:solidFill>
                <a:latin typeface="Calibri"/>
                <a:ea typeface="Calibri"/>
                <a:cs typeface="Calibri"/>
                <a:sym typeface="Calibri"/>
              </a:rPr>
              <a:t>Has two words</a:t>
            </a:r>
            <a:endParaRPr sz="2800">
              <a:solidFill>
                <a:schemeClr val="dk1"/>
              </a:solidFill>
              <a:latin typeface="Calibri"/>
              <a:ea typeface="Calibri"/>
              <a:cs typeface="Calibri"/>
              <a:sym typeface="Calibri"/>
            </a:endParaRPr>
          </a:p>
          <a:p>
            <a:pPr marL="1085850" lvl="0" indent="-1085850" algn="l" rtl="0">
              <a:lnSpc>
                <a:spcPct val="103571"/>
              </a:lnSpc>
              <a:spcBef>
                <a:spcPts val="2100"/>
              </a:spcBef>
              <a:spcAft>
                <a:spcPts val="600"/>
              </a:spcAft>
              <a:buSzPts val="1800"/>
              <a:buNone/>
            </a:pPr>
            <a:r>
              <a:rPr lang="en-US" sz="2800" b="1">
                <a:solidFill>
                  <a:schemeClr val="dk1"/>
                </a:solidFill>
                <a:latin typeface="Calibri"/>
                <a:ea typeface="Calibri"/>
                <a:cs typeface="Calibri"/>
                <a:sym typeface="Calibri"/>
              </a:rPr>
              <a:t>Clue Three: </a:t>
            </a:r>
            <a:r>
              <a:rPr lang="en-US" sz="2800">
                <a:solidFill>
                  <a:schemeClr val="dk1"/>
                </a:solidFill>
                <a:latin typeface="Calibri"/>
                <a:ea typeface="Calibri"/>
                <a:cs typeface="Calibri"/>
                <a:sym typeface="Calibri"/>
              </a:rPr>
              <a:t>Has twice as many consonants as vowels</a:t>
            </a:r>
            <a:endParaRPr sz="2800">
              <a:solidFill>
                <a:schemeClr val="dk1"/>
              </a:solidFill>
              <a:latin typeface="Calibri"/>
              <a:ea typeface="Calibri"/>
              <a:cs typeface="Calibri"/>
              <a:sym typeface="Calibri"/>
            </a:endParaRPr>
          </a:p>
        </p:txBody>
      </p:sp>
      <p:graphicFrame>
        <p:nvGraphicFramePr>
          <p:cNvPr id="194" name="Google Shape;194;p26"/>
          <p:cNvGraphicFramePr/>
          <p:nvPr>
            <p:extLst>
              <p:ext uri="{D42A27DB-BD31-4B8C-83A1-F6EECF244321}">
                <p14:modId xmlns:p14="http://schemas.microsoft.com/office/powerpoint/2010/main" val="932851146"/>
              </p:ext>
            </p:extLst>
          </p:nvPr>
        </p:nvGraphicFramePr>
        <p:xfrm>
          <a:off x="5263978" y="220313"/>
          <a:ext cx="3064475" cy="4348550"/>
        </p:xfrm>
        <a:graphic>
          <a:graphicData uri="http://schemas.openxmlformats.org/drawingml/2006/table">
            <a:tbl>
              <a:tblPr>
                <a:noFill/>
                <a:tableStyleId>{BB38CBFC-0AE5-4036-838A-BB48D587032F}</a:tableStyleId>
              </a:tblPr>
              <a:tblGrid>
                <a:gridCol w="3064475">
                  <a:extLst>
                    <a:ext uri="{9D8B030D-6E8A-4147-A177-3AD203B41FA5}">
                      <a16:colId xmlns:a16="http://schemas.microsoft.com/office/drawing/2014/main" val="20000"/>
                    </a:ext>
                  </a:extLst>
                </a:gridCol>
              </a:tblGrid>
              <a:tr h="4348550">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bicycle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pet turtle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soccer ball</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electric scooter</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video game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aquarium</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roller blades</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board game </a:t>
                      </a:r>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doll house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parrot</a:t>
                      </a:r>
                      <a:endParaRPr sz="2600" u="none" strike="noStrike" cap="none">
                        <a:solidFill>
                          <a:schemeClr val="lt1"/>
                        </a:solidFill>
                        <a:latin typeface="Calibri"/>
                        <a:ea typeface="Calibri"/>
                        <a:cs typeface="Calibri"/>
                        <a:sym typeface="Calibri"/>
                      </a:endParaRPr>
                    </a:p>
                  </a:txBody>
                  <a:tcPr marL="63500" marR="63500" marT="63500" marB="6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9651"/>
                    </a:solidFill>
                  </a:tcPr>
                </a:tc>
                <a:extLst>
                  <a:ext uri="{0D108BD9-81ED-4DB2-BD59-A6C34878D82A}">
                    <a16:rowId xmlns:a16="http://schemas.microsoft.com/office/drawing/2014/main" val="10000"/>
                  </a:ext>
                </a:extLst>
              </a:tr>
            </a:tbl>
          </a:graphicData>
        </a:graphic>
      </p:graphicFrame>
      <p:sp>
        <p:nvSpPr>
          <p:cNvPr id="2" name="Google Shape;117;p17">
            <a:extLst>
              <a:ext uri="{FF2B5EF4-FFF2-40B4-BE49-F238E27FC236}">
                <a16:creationId xmlns:a16="http://schemas.microsoft.com/office/drawing/2014/main" id="{B9FE2EBF-B61E-5080-7D15-ED5F8EB599DF}"/>
              </a:ext>
            </a:extLst>
          </p:cNvPr>
          <p:cNvSpPr/>
          <p:nvPr/>
        </p:nvSpPr>
        <p:spPr>
          <a:xfrm>
            <a:off x="0" y="4836923"/>
            <a:ext cx="9144000" cy="315202"/>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3">
            <a:alphaModFix/>
          </a:blip>
          <a:srcRect l="690" t="12998" r="11966"/>
          <a:stretch/>
        </p:blipFill>
        <p:spPr>
          <a:xfrm>
            <a:off x="0" y="0"/>
            <a:ext cx="9144002" cy="5143499"/>
          </a:xfrm>
          <a:prstGeom prst="rect">
            <a:avLst/>
          </a:prstGeom>
          <a:noFill/>
          <a:ln>
            <a:noFill/>
          </a:ln>
        </p:spPr>
      </p:pic>
      <p:sp>
        <p:nvSpPr>
          <p:cNvPr id="39" name="Google Shape;39;p9"/>
          <p:cNvSpPr txBox="1"/>
          <p:nvPr/>
        </p:nvSpPr>
        <p:spPr>
          <a:xfrm>
            <a:off x="316958" y="1147077"/>
            <a:ext cx="4371000" cy="1522800"/>
          </a:xfrm>
          <a:prstGeom prst="rect">
            <a:avLst/>
          </a:prstGeom>
          <a:noFill/>
          <a:ln>
            <a:noFill/>
          </a:ln>
        </p:spPr>
        <p:txBody>
          <a:bodyPr spcFirstLastPara="1" wrap="square" lIns="91425" tIns="91425" rIns="91425" bIns="91425" anchor="b" anchorCtr="0">
            <a:noAutofit/>
          </a:bodyPr>
          <a:lstStyle/>
          <a:p>
            <a:pPr marL="0" marR="0" lvl="0" indent="0" algn="l" rtl="0">
              <a:lnSpc>
                <a:spcPct val="83333"/>
              </a:lnSpc>
              <a:spcBef>
                <a:spcPts val="0"/>
              </a:spcBef>
              <a:spcAft>
                <a:spcPts val="0"/>
              </a:spcAft>
              <a:buClr>
                <a:schemeClr val="dk1"/>
              </a:buClr>
              <a:buSzPts val="6000"/>
              <a:buFont typeface="Arial"/>
              <a:buNone/>
            </a:pPr>
            <a:r>
              <a:rPr lang="en-US" sz="4800" b="1" i="0" u="none" strike="noStrike" cap="none">
                <a:solidFill>
                  <a:srgbClr val="F2F2F2"/>
                </a:solidFill>
                <a:latin typeface="Calibri"/>
                <a:ea typeface="Calibri"/>
                <a:cs typeface="Calibri"/>
                <a:sym typeface="Calibri"/>
              </a:rPr>
              <a:t>Breakout or</a:t>
            </a:r>
            <a:endParaRPr/>
          </a:p>
          <a:p>
            <a:pPr marL="0" marR="0" lvl="0" indent="0" algn="l" rtl="0">
              <a:lnSpc>
                <a:spcPct val="83333"/>
              </a:lnSpc>
              <a:spcBef>
                <a:spcPts val="0"/>
              </a:spcBef>
              <a:spcAft>
                <a:spcPts val="0"/>
              </a:spcAft>
              <a:buClr>
                <a:schemeClr val="dk1"/>
              </a:buClr>
              <a:buSzPts val="6000"/>
              <a:buFont typeface="Arial"/>
              <a:buNone/>
            </a:pPr>
            <a:r>
              <a:rPr lang="en-US" sz="4800" b="1" i="0" u="none" strike="noStrike" cap="none">
                <a:solidFill>
                  <a:srgbClr val="F2F2F2"/>
                </a:solidFill>
                <a:latin typeface="Calibri"/>
                <a:ea typeface="Calibri"/>
                <a:cs typeface="Calibri"/>
                <a:sym typeface="Calibri"/>
              </a:rPr>
              <a:t>Escape Room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7434F9-69C2-0C3A-F7BE-4C51C2547D3D}"/>
              </a:ext>
            </a:extLst>
          </p:cNvPr>
          <p:cNvSpPr/>
          <p:nvPr/>
        </p:nvSpPr>
        <p:spPr>
          <a:xfrm>
            <a:off x="0" y="0"/>
            <a:ext cx="9144000" cy="51435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200;p27">
            <a:extLst>
              <a:ext uri="{FF2B5EF4-FFF2-40B4-BE49-F238E27FC236}">
                <a16:creationId xmlns:a16="http://schemas.microsoft.com/office/drawing/2014/main" id="{FE8EB7BD-10EF-8837-AD2C-7387A4DF027B}"/>
              </a:ext>
            </a:extLst>
          </p:cNvPr>
          <p:cNvSpPr txBox="1">
            <a:spLocks noGrp="1"/>
          </p:cNvSpPr>
          <p:nvPr>
            <p:ph type="title"/>
          </p:nvPr>
        </p:nvSpPr>
        <p:spPr>
          <a:xfrm>
            <a:off x="684085" y="646200"/>
            <a:ext cx="4344300" cy="385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7200" b="1">
                <a:solidFill>
                  <a:srgbClr val="005395"/>
                </a:solidFill>
              </a:rPr>
              <a:t>Is your solution correct?</a:t>
            </a:r>
            <a:endParaRPr sz="7200" b="1">
              <a:solidFill>
                <a:srgbClr val="005395"/>
              </a:solidFill>
              <a:latin typeface="Calibri"/>
              <a:ea typeface="Calibri"/>
              <a:cs typeface="Calibri"/>
              <a:sym typeface="Calibri"/>
            </a:endParaRPr>
          </a:p>
        </p:txBody>
      </p:sp>
      <p:graphicFrame>
        <p:nvGraphicFramePr>
          <p:cNvPr id="5" name="Google Shape;202;p27">
            <a:extLst>
              <a:ext uri="{FF2B5EF4-FFF2-40B4-BE49-F238E27FC236}">
                <a16:creationId xmlns:a16="http://schemas.microsoft.com/office/drawing/2014/main" id="{3D235238-F670-BFC6-3070-ADF8437363F9}"/>
              </a:ext>
            </a:extLst>
          </p:cNvPr>
          <p:cNvGraphicFramePr/>
          <p:nvPr>
            <p:extLst>
              <p:ext uri="{D42A27DB-BD31-4B8C-83A1-F6EECF244321}">
                <p14:modId xmlns:p14="http://schemas.microsoft.com/office/powerpoint/2010/main" val="1735447253"/>
              </p:ext>
            </p:extLst>
          </p:nvPr>
        </p:nvGraphicFramePr>
        <p:xfrm>
          <a:off x="5455825" y="306577"/>
          <a:ext cx="3064475" cy="4348550"/>
        </p:xfrm>
        <a:graphic>
          <a:graphicData uri="http://schemas.openxmlformats.org/drawingml/2006/table">
            <a:tbl>
              <a:tblPr>
                <a:noFill/>
                <a:tableStyleId>{BB38CBFC-0AE5-4036-838A-BB48D587032F}</a:tableStyleId>
              </a:tblPr>
              <a:tblGrid>
                <a:gridCol w="3064475">
                  <a:extLst>
                    <a:ext uri="{9D8B030D-6E8A-4147-A177-3AD203B41FA5}">
                      <a16:colId xmlns:a16="http://schemas.microsoft.com/office/drawing/2014/main" val="20000"/>
                    </a:ext>
                  </a:extLst>
                </a:gridCol>
              </a:tblGrid>
              <a:tr h="4348550">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bicycle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pet turtle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soccer ball</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electric scooter</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video game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aquarium</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roller blades</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board game </a:t>
                      </a:r>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doll house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parrot</a:t>
                      </a:r>
                      <a:endParaRPr sz="2600" u="none" strike="noStrike" cap="none">
                        <a:solidFill>
                          <a:schemeClr val="lt1"/>
                        </a:solidFill>
                        <a:latin typeface="Calibri"/>
                        <a:ea typeface="Calibri"/>
                        <a:cs typeface="Calibri"/>
                        <a:sym typeface="Calibri"/>
                      </a:endParaRPr>
                    </a:p>
                  </a:txBody>
                  <a:tcPr marL="63500" marR="63500" marT="63500" marB="6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9651"/>
                    </a:solidFill>
                  </a:tcPr>
                </a:tc>
                <a:extLst>
                  <a:ext uri="{0D108BD9-81ED-4DB2-BD59-A6C34878D82A}">
                    <a16:rowId xmlns:a16="http://schemas.microsoft.com/office/drawing/2014/main" val="10000"/>
                  </a:ext>
                </a:extLst>
              </a:tr>
            </a:tbl>
          </a:graphicData>
        </a:graphic>
      </p:graphicFrame>
      <p:sp>
        <p:nvSpPr>
          <p:cNvPr id="7" name="Google Shape;117;p17">
            <a:extLst>
              <a:ext uri="{FF2B5EF4-FFF2-40B4-BE49-F238E27FC236}">
                <a16:creationId xmlns:a16="http://schemas.microsoft.com/office/drawing/2014/main" id="{FCF5DA37-8018-B0A2-C70A-362940E1690C}"/>
              </a:ext>
            </a:extLst>
          </p:cNvPr>
          <p:cNvSpPr/>
          <p:nvPr/>
        </p:nvSpPr>
        <p:spPr>
          <a:xfrm>
            <a:off x="0" y="4836923"/>
            <a:ext cx="9144000" cy="315202"/>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658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7434F9-69C2-0C3A-F7BE-4C51C2547D3D}"/>
              </a:ext>
            </a:extLst>
          </p:cNvPr>
          <p:cNvSpPr/>
          <p:nvPr/>
        </p:nvSpPr>
        <p:spPr>
          <a:xfrm>
            <a:off x="0" y="0"/>
            <a:ext cx="9144000" cy="514350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17;p17">
            <a:extLst>
              <a:ext uri="{FF2B5EF4-FFF2-40B4-BE49-F238E27FC236}">
                <a16:creationId xmlns:a16="http://schemas.microsoft.com/office/drawing/2014/main" id="{FCF5DA37-8018-B0A2-C70A-362940E1690C}"/>
              </a:ext>
            </a:extLst>
          </p:cNvPr>
          <p:cNvSpPr/>
          <p:nvPr/>
        </p:nvSpPr>
        <p:spPr>
          <a:xfrm>
            <a:off x="0" y="4836923"/>
            <a:ext cx="9144000" cy="315202"/>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8" name="Google Shape;208;p28">
            <a:extLst>
              <a:ext uri="{FF2B5EF4-FFF2-40B4-BE49-F238E27FC236}">
                <a16:creationId xmlns:a16="http://schemas.microsoft.com/office/drawing/2014/main" id="{C7442092-F4CD-6D4A-E9DA-4296F35E5C97}"/>
              </a:ext>
            </a:extLst>
          </p:cNvPr>
          <p:cNvGraphicFramePr/>
          <p:nvPr>
            <p:extLst>
              <p:ext uri="{D42A27DB-BD31-4B8C-83A1-F6EECF244321}">
                <p14:modId xmlns:p14="http://schemas.microsoft.com/office/powerpoint/2010/main" val="572880998"/>
              </p:ext>
            </p:extLst>
          </p:nvPr>
        </p:nvGraphicFramePr>
        <p:xfrm>
          <a:off x="5263978" y="220313"/>
          <a:ext cx="3064475" cy="4348550"/>
        </p:xfrm>
        <a:graphic>
          <a:graphicData uri="http://schemas.openxmlformats.org/drawingml/2006/table">
            <a:tbl>
              <a:tblPr>
                <a:noFill/>
                <a:tableStyleId>{BB38CBFC-0AE5-4036-838A-BB48D587032F}</a:tableStyleId>
              </a:tblPr>
              <a:tblGrid>
                <a:gridCol w="3064475">
                  <a:extLst>
                    <a:ext uri="{9D8B030D-6E8A-4147-A177-3AD203B41FA5}">
                      <a16:colId xmlns:a16="http://schemas.microsoft.com/office/drawing/2014/main" val="20000"/>
                    </a:ext>
                  </a:extLst>
                </a:gridCol>
              </a:tblGrid>
              <a:tr h="4348550">
                <a:tc>
                  <a:txBody>
                    <a:bodyPr/>
                    <a:lstStyle/>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bicycle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pet turtle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soccer ball</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electric scooter</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600"/>
                        <a:buFont typeface="Arial"/>
                        <a:buNone/>
                      </a:pPr>
                      <a:r>
                        <a:rPr lang="en-US" sz="2600" u="none" strike="noStrike" cap="none">
                          <a:solidFill>
                            <a:schemeClr val="lt1"/>
                          </a:solidFill>
                          <a:latin typeface="Calibri"/>
                          <a:ea typeface="Calibri"/>
                          <a:cs typeface="Calibri"/>
                          <a:sym typeface="Calibri"/>
                        </a:rPr>
                        <a:t>video game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aquarium</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roller blades</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board game </a:t>
                      </a:r>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doll house</a:t>
                      </a:r>
                      <a:endParaRPr sz="260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2600" u="none" strike="noStrike" cap="none">
                          <a:solidFill>
                            <a:schemeClr val="lt1"/>
                          </a:solidFill>
                          <a:latin typeface="Calibri"/>
                          <a:ea typeface="Calibri"/>
                          <a:cs typeface="Calibri"/>
                          <a:sym typeface="Calibri"/>
                        </a:rPr>
                        <a:t>parrot</a:t>
                      </a:r>
                      <a:endParaRPr sz="2600" u="none" strike="noStrike" cap="none">
                        <a:solidFill>
                          <a:schemeClr val="lt1"/>
                        </a:solidFill>
                        <a:latin typeface="Calibri"/>
                        <a:ea typeface="Calibri"/>
                        <a:cs typeface="Calibri"/>
                        <a:sym typeface="Calibri"/>
                      </a:endParaRPr>
                    </a:p>
                  </a:txBody>
                  <a:tcPr marL="63500" marR="63500" marT="63500" marB="635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49651"/>
                    </a:solidFill>
                  </a:tcPr>
                </a:tc>
                <a:extLst>
                  <a:ext uri="{0D108BD9-81ED-4DB2-BD59-A6C34878D82A}">
                    <a16:rowId xmlns:a16="http://schemas.microsoft.com/office/drawing/2014/main" val="10000"/>
                  </a:ext>
                </a:extLst>
              </a:tr>
            </a:tbl>
          </a:graphicData>
        </a:graphic>
      </p:graphicFrame>
      <p:sp>
        <p:nvSpPr>
          <p:cNvPr id="9" name="Google Shape;209;p28">
            <a:extLst>
              <a:ext uri="{FF2B5EF4-FFF2-40B4-BE49-F238E27FC236}">
                <a16:creationId xmlns:a16="http://schemas.microsoft.com/office/drawing/2014/main" id="{01DC4FF5-C723-3DCF-F1BF-134223864157}"/>
              </a:ext>
            </a:extLst>
          </p:cNvPr>
          <p:cNvSpPr txBox="1">
            <a:spLocks noGrp="1"/>
          </p:cNvSpPr>
          <p:nvPr>
            <p:ph type="body" idx="1"/>
          </p:nvPr>
        </p:nvSpPr>
        <p:spPr>
          <a:xfrm>
            <a:off x="298650" y="622775"/>
            <a:ext cx="4725000" cy="763800"/>
          </a:xfrm>
          <a:prstGeom prst="rect">
            <a:avLst/>
          </a:prstGeom>
          <a:noFill/>
          <a:ln>
            <a:noFill/>
          </a:ln>
        </p:spPr>
        <p:txBody>
          <a:bodyPr spcFirstLastPara="1" wrap="square" lIns="91425" tIns="91425" rIns="91425" bIns="91425" anchor="t" anchorCtr="0">
            <a:noAutofit/>
          </a:bodyPr>
          <a:lstStyle/>
          <a:p>
            <a:pPr marL="0" lvl="0" indent="0" algn="l" rtl="0">
              <a:lnSpc>
                <a:spcPct val="103571"/>
              </a:lnSpc>
              <a:spcBef>
                <a:spcPts val="0"/>
              </a:spcBef>
              <a:spcAft>
                <a:spcPts val="0"/>
              </a:spcAft>
              <a:buSzPts val="1800"/>
              <a:buNone/>
            </a:pPr>
            <a:r>
              <a:rPr lang="en-US" sz="2800" b="1">
                <a:solidFill>
                  <a:srgbClr val="104170"/>
                </a:solidFill>
                <a:latin typeface="Calibri"/>
                <a:ea typeface="Calibri"/>
                <a:cs typeface="Calibri"/>
                <a:sym typeface="Calibri"/>
              </a:rPr>
              <a:t>Clue One: </a:t>
            </a:r>
            <a:r>
              <a:rPr lang="en-US" sz="2800">
                <a:solidFill>
                  <a:srgbClr val="104170"/>
                </a:solidFill>
                <a:latin typeface="Calibri"/>
                <a:ea typeface="Calibri"/>
                <a:cs typeface="Calibri"/>
                <a:sym typeface="Calibri"/>
              </a:rPr>
              <a:t>Ends in a consonant</a:t>
            </a:r>
            <a:endParaRPr sz="2800">
              <a:solidFill>
                <a:srgbClr val="104170"/>
              </a:solidFill>
              <a:latin typeface="Calibri"/>
              <a:ea typeface="Calibri"/>
              <a:cs typeface="Calibri"/>
              <a:sym typeface="Calibri"/>
            </a:endParaRPr>
          </a:p>
        </p:txBody>
      </p:sp>
      <p:sp>
        <p:nvSpPr>
          <p:cNvPr id="10" name="Google Shape;210;p28">
            <a:extLst>
              <a:ext uri="{FF2B5EF4-FFF2-40B4-BE49-F238E27FC236}">
                <a16:creationId xmlns:a16="http://schemas.microsoft.com/office/drawing/2014/main" id="{A982AB9A-4BA6-7336-1C05-0DECC3DB7D1A}"/>
              </a:ext>
            </a:extLst>
          </p:cNvPr>
          <p:cNvSpPr txBox="1">
            <a:spLocks/>
          </p:cNvSpPr>
          <p:nvPr/>
        </p:nvSpPr>
        <p:spPr>
          <a:xfrm>
            <a:off x="298650" y="1444125"/>
            <a:ext cx="4725000" cy="707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0" indent="0">
              <a:lnSpc>
                <a:spcPct val="103571"/>
              </a:lnSpc>
              <a:spcBef>
                <a:spcPts val="2100"/>
              </a:spcBef>
              <a:buFont typeface="Arial"/>
              <a:buNone/>
            </a:pPr>
            <a:r>
              <a:rPr lang="en-US" sz="2800" b="1">
                <a:solidFill>
                  <a:srgbClr val="104170"/>
                </a:solidFill>
                <a:latin typeface="Calibri"/>
                <a:ea typeface="Calibri"/>
                <a:cs typeface="Calibri"/>
                <a:sym typeface="Calibri"/>
              </a:rPr>
              <a:t>Clue Two: </a:t>
            </a:r>
            <a:r>
              <a:rPr lang="en-US" sz="2800">
                <a:solidFill>
                  <a:srgbClr val="104170"/>
                </a:solidFill>
                <a:latin typeface="Calibri"/>
                <a:ea typeface="Calibri"/>
                <a:cs typeface="Calibri"/>
                <a:sym typeface="Calibri"/>
              </a:rPr>
              <a:t>Has two words</a:t>
            </a:r>
          </a:p>
        </p:txBody>
      </p:sp>
      <p:sp>
        <p:nvSpPr>
          <p:cNvPr id="11" name="Google Shape;211;p28">
            <a:extLst>
              <a:ext uri="{FF2B5EF4-FFF2-40B4-BE49-F238E27FC236}">
                <a16:creationId xmlns:a16="http://schemas.microsoft.com/office/drawing/2014/main" id="{48D86A5B-671E-93CA-0A7A-5E5D22B620EE}"/>
              </a:ext>
            </a:extLst>
          </p:cNvPr>
          <p:cNvSpPr txBox="1">
            <a:spLocks/>
          </p:cNvSpPr>
          <p:nvPr/>
        </p:nvSpPr>
        <p:spPr>
          <a:xfrm>
            <a:off x="298650" y="2208775"/>
            <a:ext cx="4725000" cy="119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pPr marL="1085850" indent="-1085850">
              <a:lnSpc>
                <a:spcPct val="103571"/>
              </a:lnSpc>
              <a:spcBef>
                <a:spcPts val="2100"/>
              </a:spcBef>
              <a:spcAft>
                <a:spcPts val="600"/>
              </a:spcAft>
              <a:buFont typeface="Arial"/>
              <a:buNone/>
            </a:pPr>
            <a:r>
              <a:rPr lang="en-US" sz="2800" b="1">
                <a:solidFill>
                  <a:srgbClr val="104170"/>
                </a:solidFill>
                <a:latin typeface="Calibri"/>
                <a:ea typeface="Calibri"/>
                <a:cs typeface="Calibri"/>
                <a:sym typeface="Calibri"/>
              </a:rPr>
              <a:t>Clue Three: </a:t>
            </a:r>
            <a:r>
              <a:rPr lang="en-US" sz="2800">
                <a:solidFill>
                  <a:srgbClr val="104170"/>
                </a:solidFill>
                <a:latin typeface="Calibri"/>
                <a:ea typeface="Calibri"/>
                <a:cs typeface="Calibri"/>
                <a:sym typeface="Calibri"/>
              </a:rPr>
              <a:t>Has twice as many consonants as vowels</a:t>
            </a:r>
          </a:p>
        </p:txBody>
      </p:sp>
      <p:cxnSp>
        <p:nvCxnSpPr>
          <p:cNvPr id="12" name="Google Shape;212;p28">
            <a:extLst>
              <a:ext uri="{FF2B5EF4-FFF2-40B4-BE49-F238E27FC236}">
                <a16:creationId xmlns:a16="http://schemas.microsoft.com/office/drawing/2014/main" id="{866456FC-CFE0-4B7D-FAC2-CAB8CC8C5375}"/>
              </a:ext>
            </a:extLst>
          </p:cNvPr>
          <p:cNvCxnSpPr/>
          <p:nvPr/>
        </p:nvCxnSpPr>
        <p:spPr>
          <a:xfrm>
            <a:off x="6158566" y="622775"/>
            <a:ext cx="1275300" cy="0"/>
          </a:xfrm>
          <a:prstGeom prst="straightConnector1">
            <a:avLst/>
          </a:prstGeom>
          <a:noFill/>
          <a:ln w="38100" cap="flat" cmpd="sng">
            <a:solidFill>
              <a:srgbClr val="015395"/>
            </a:solidFill>
            <a:prstDash val="solid"/>
            <a:round/>
            <a:headEnd type="none" w="med" len="med"/>
            <a:tailEnd type="none" w="med" len="med"/>
          </a:ln>
        </p:spPr>
      </p:cxnSp>
      <p:cxnSp>
        <p:nvCxnSpPr>
          <p:cNvPr id="13" name="Google Shape;213;p28">
            <a:extLst>
              <a:ext uri="{FF2B5EF4-FFF2-40B4-BE49-F238E27FC236}">
                <a16:creationId xmlns:a16="http://schemas.microsoft.com/office/drawing/2014/main" id="{F9DE6A2D-028F-5891-9D8D-39929C9C3CEC}"/>
              </a:ext>
            </a:extLst>
          </p:cNvPr>
          <p:cNvCxnSpPr/>
          <p:nvPr/>
        </p:nvCxnSpPr>
        <p:spPr>
          <a:xfrm>
            <a:off x="5962666" y="1074600"/>
            <a:ext cx="1667100" cy="0"/>
          </a:xfrm>
          <a:prstGeom prst="straightConnector1">
            <a:avLst/>
          </a:prstGeom>
          <a:noFill/>
          <a:ln w="38100" cap="flat" cmpd="sng">
            <a:solidFill>
              <a:srgbClr val="015395"/>
            </a:solidFill>
            <a:prstDash val="solid"/>
            <a:round/>
            <a:headEnd type="none" w="med" len="med"/>
            <a:tailEnd type="none" w="med" len="med"/>
          </a:ln>
        </p:spPr>
      </p:cxnSp>
      <p:cxnSp>
        <p:nvCxnSpPr>
          <p:cNvPr id="14" name="Google Shape;214;p28">
            <a:extLst>
              <a:ext uri="{FF2B5EF4-FFF2-40B4-BE49-F238E27FC236}">
                <a16:creationId xmlns:a16="http://schemas.microsoft.com/office/drawing/2014/main" id="{41DAB1B4-5B8D-6A32-276C-DCE57CACB549}"/>
              </a:ext>
            </a:extLst>
          </p:cNvPr>
          <p:cNvCxnSpPr/>
          <p:nvPr/>
        </p:nvCxnSpPr>
        <p:spPr>
          <a:xfrm>
            <a:off x="5693866" y="1825700"/>
            <a:ext cx="2204700" cy="0"/>
          </a:xfrm>
          <a:prstGeom prst="straightConnector1">
            <a:avLst/>
          </a:prstGeom>
          <a:noFill/>
          <a:ln w="38100" cap="flat" cmpd="sng">
            <a:solidFill>
              <a:srgbClr val="015395"/>
            </a:solidFill>
            <a:prstDash val="solid"/>
            <a:round/>
            <a:headEnd type="none" w="med" len="med"/>
            <a:tailEnd type="none" w="med" len="med"/>
          </a:ln>
        </p:spPr>
      </p:cxnSp>
      <p:cxnSp>
        <p:nvCxnSpPr>
          <p:cNvPr id="15" name="Google Shape;215;p28">
            <a:extLst>
              <a:ext uri="{FF2B5EF4-FFF2-40B4-BE49-F238E27FC236}">
                <a16:creationId xmlns:a16="http://schemas.microsoft.com/office/drawing/2014/main" id="{00500F63-05B7-1318-7B9A-BE43797F2F4C}"/>
              </a:ext>
            </a:extLst>
          </p:cNvPr>
          <p:cNvCxnSpPr/>
          <p:nvPr/>
        </p:nvCxnSpPr>
        <p:spPr>
          <a:xfrm>
            <a:off x="5905666" y="2230588"/>
            <a:ext cx="1781100" cy="12600"/>
          </a:xfrm>
          <a:prstGeom prst="straightConnector1">
            <a:avLst/>
          </a:prstGeom>
          <a:noFill/>
          <a:ln w="38100" cap="flat" cmpd="sng">
            <a:solidFill>
              <a:srgbClr val="015395"/>
            </a:solidFill>
            <a:prstDash val="solid"/>
            <a:round/>
            <a:headEnd type="none" w="med" len="med"/>
            <a:tailEnd type="none" w="med" len="med"/>
          </a:ln>
        </p:spPr>
      </p:cxnSp>
      <p:cxnSp>
        <p:nvCxnSpPr>
          <p:cNvPr id="16" name="Google Shape;216;p28">
            <a:extLst>
              <a:ext uri="{FF2B5EF4-FFF2-40B4-BE49-F238E27FC236}">
                <a16:creationId xmlns:a16="http://schemas.microsoft.com/office/drawing/2014/main" id="{E0B9B342-7A07-13D8-F60E-4D0A2E816557}"/>
              </a:ext>
            </a:extLst>
          </p:cNvPr>
          <p:cNvCxnSpPr/>
          <p:nvPr/>
        </p:nvCxnSpPr>
        <p:spPr>
          <a:xfrm>
            <a:off x="6032416" y="2635625"/>
            <a:ext cx="1527600" cy="0"/>
          </a:xfrm>
          <a:prstGeom prst="straightConnector1">
            <a:avLst/>
          </a:prstGeom>
          <a:noFill/>
          <a:ln w="38100" cap="flat" cmpd="sng">
            <a:solidFill>
              <a:srgbClr val="015395"/>
            </a:solidFill>
            <a:prstDash val="solid"/>
            <a:round/>
            <a:headEnd type="none" w="med" len="med"/>
            <a:tailEnd type="none" w="med" len="med"/>
          </a:ln>
        </p:spPr>
      </p:cxnSp>
      <p:cxnSp>
        <p:nvCxnSpPr>
          <p:cNvPr id="17" name="Google Shape;217;p28">
            <a:extLst>
              <a:ext uri="{FF2B5EF4-FFF2-40B4-BE49-F238E27FC236}">
                <a16:creationId xmlns:a16="http://schemas.microsoft.com/office/drawing/2014/main" id="{70638B1C-9E9E-CB24-0CD8-3E73E97F3AAF}"/>
              </a:ext>
            </a:extLst>
          </p:cNvPr>
          <p:cNvCxnSpPr/>
          <p:nvPr/>
        </p:nvCxnSpPr>
        <p:spPr>
          <a:xfrm>
            <a:off x="5905666" y="3399175"/>
            <a:ext cx="1781100" cy="12600"/>
          </a:xfrm>
          <a:prstGeom prst="straightConnector1">
            <a:avLst/>
          </a:prstGeom>
          <a:noFill/>
          <a:ln w="38100" cap="flat" cmpd="sng">
            <a:solidFill>
              <a:srgbClr val="015395"/>
            </a:solidFill>
            <a:prstDash val="solid"/>
            <a:round/>
            <a:headEnd type="none" w="med" len="med"/>
            <a:tailEnd type="none" w="med" len="med"/>
          </a:ln>
        </p:spPr>
      </p:cxnSp>
      <p:cxnSp>
        <p:nvCxnSpPr>
          <p:cNvPr id="18" name="Google Shape;218;p28">
            <a:extLst>
              <a:ext uri="{FF2B5EF4-FFF2-40B4-BE49-F238E27FC236}">
                <a16:creationId xmlns:a16="http://schemas.microsoft.com/office/drawing/2014/main" id="{033777FD-8F7F-A74E-6A57-960B4BF6DB91}"/>
              </a:ext>
            </a:extLst>
          </p:cNvPr>
          <p:cNvCxnSpPr/>
          <p:nvPr/>
        </p:nvCxnSpPr>
        <p:spPr>
          <a:xfrm>
            <a:off x="5982166" y="3805875"/>
            <a:ext cx="1628100" cy="0"/>
          </a:xfrm>
          <a:prstGeom prst="straightConnector1">
            <a:avLst/>
          </a:prstGeom>
          <a:noFill/>
          <a:ln w="38100" cap="flat" cmpd="sng">
            <a:solidFill>
              <a:srgbClr val="015395"/>
            </a:solidFill>
            <a:prstDash val="solid"/>
            <a:round/>
            <a:headEnd type="none" w="med" len="med"/>
            <a:tailEnd type="none" w="med" len="med"/>
          </a:ln>
        </p:spPr>
      </p:cxnSp>
      <p:cxnSp>
        <p:nvCxnSpPr>
          <p:cNvPr id="19" name="Google Shape;219;p28">
            <a:extLst>
              <a:ext uri="{FF2B5EF4-FFF2-40B4-BE49-F238E27FC236}">
                <a16:creationId xmlns:a16="http://schemas.microsoft.com/office/drawing/2014/main" id="{17778A92-E039-18D5-E05B-E8C6189AFA10}"/>
              </a:ext>
            </a:extLst>
          </p:cNvPr>
          <p:cNvCxnSpPr/>
          <p:nvPr/>
        </p:nvCxnSpPr>
        <p:spPr>
          <a:xfrm>
            <a:off x="6132766" y="4234225"/>
            <a:ext cx="1326900" cy="0"/>
          </a:xfrm>
          <a:prstGeom prst="straightConnector1">
            <a:avLst/>
          </a:prstGeom>
          <a:noFill/>
          <a:ln w="38100" cap="flat" cmpd="sng">
            <a:solidFill>
              <a:srgbClr val="015395"/>
            </a:solidFill>
            <a:prstDash val="solid"/>
            <a:round/>
            <a:headEnd type="none" w="med" len="med"/>
            <a:tailEnd type="none" w="med" len="med"/>
          </a:ln>
        </p:spPr>
      </p:cxnSp>
      <p:cxnSp>
        <p:nvCxnSpPr>
          <p:cNvPr id="20" name="Google Shape;220;p28">
            <a:extLst>
              <a:ext uri="{FF2B5EF4-FFF2-40B4-BE49-F238E27FC236}">
                <a16:creationId xmlns:a16="http://schemas.microsoft.com/office/drawing/2014/main" id="{76D71CA6-5088-EB1F-5417-8234E8339ECC}"/>
              </a:ext>
            </a:extLst>
          </p:cNvPr>
          <p:cNvCxnSpPr/>
          <p:nvPr/>
        </p:nvCxnSpPr>
        <p:spPr>
          <a:xfrm>
            <a:off x="5905666" y="1437550"/>
            <a:ext cx="1781100" cy="12600"/>
          </a:xfrm>
          <a:prstGeom prst="straightConnector1">
            <a:avLst/>
          </a:prstGeom>
          <a:noFill/>
          <a:ln w="38100" cap="flat" cmpd="sng">
            <a:solidFill>
              <a:srgbClr val="015395"/>
            </a:solidFill>
            <a:prstDash val="solid"/>
            <a:round/>
            <a:headEnd type="none" w="med" len="med"/>
            <a:tailEnd type="none" w="med" len="med"/>
          </a:ln>
        </p:spPr>
      </p:cxnSp>
      <p:sp>
        <p:nvSpPr>
          <p:cNvPr id="21" name="Google Shape;221;p28">
            <a:extLst>
              <a:ext uri="{FF2B5EF4-FFF2-40B4-BE49-F238E27FC236}">
                <a16:creationId xmlns:a16="http://schemas.microsoft.com/office/drawing/2014/main" id="{3B39C08D-8428-7753-AE25-5D42452D1685}"/>
              </a:ext>
            </a:extLst>
          </p:cNvPr>
          <p:cNvSpPr/>
          <p:nvPr/>
        </p:nvSpPr>
        <p:spPr>
          <a:xfrm>
            <a:off x="5794975" y="2809675"/>
            <a:ext cx="2019600" cy="4023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22414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Picture It</a:t>
            </a:r>
            <a:endParaRPr sz="3600" b="1">
              <a:solidFill>
                <a:srgbClr val="005395"/>
              </a:solidFill>
              <a:latin typeface="Calibri"/>
              <a:ea typeface="Calibri"/>
              <a:cs typeface="Calibri"/>
              <a:sym typeface="Calibri"/>
            </a:endParaRPr>
          </a:p>
        </p:txBody>
      </p:sp>
      <p:sp>
        <p:nvSpPr>
          <p:cNvPr id="227" name="Google Shape;227;p29"/>
          <p:cNvSpPr txBox="1">
            <a:spLocks noGrp="1"/>
          </p:cNvSpPr>
          <p:nvPr>
            <p:ph type="body" idx="1"/>
          </p:nvPr>
        </p:nvSpPr>
        <p:spPr>
          <a:xfrm>
            <a:off x="311700" y="1000075"/>
            <a:ext cx="48303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Setting a savings goal should encourage Gabriella to save more of her money. If she keeps a photo or drawing </a:t>
            </a:r>
            <a:br>
              <a:rPr lang="en-US" sz="2800">
                <a:solidFill>
                  <a:schemeClr val="dk1"/>
                </a:solidFill>
                <a:latin typeface="Calibri"/>
                <a:ea typeface="Calibri"/>
                <a:cs typeface="Calibri"/>
                <a:sym typeface="Calibri"/>
              </a:rPr>
            </a:br>
            <a:r>
              <a:rPr lang="en-US" sz="2800">
                <a:solidFill>
                  <a:schemeClr val="dk1"/>
                </a:solidFill>
                <a:latin typeface="Calibri"/>
                <a:ea typeface="Calibri"/>
                <a:cs typeface="Calibri"/>
                <a:sym typeface="Calibri"/>
              </a:rPr>
              <a:t>of her savings goal somewhere she can see it, that will remind her of why she’s saving. </a:t>
            </a:r>
            <a:endParaRPr sz="2800">
              <a:solidFill>
                <a:schemeClr val="dk1"/>
              </a:solidFill>
              <a:latin typeface="Calibri"/>
              <a:ea typeface="Calibri"/>
              <a:cs typeface="Calibri"/>
              <a:sym typeface="Calibri"/>
            </a:endParaRPr>
          </a:p>
        </p:txBody>
      </p:sp>
      <p:pic>
        <p:nvPicPr>
          <p:cNvPr id="228" name="Google Shape;228;p29"/>
          <p:cNvPicPr preferRelativeResize="0"/>
          <p:nvPr/>
        </p:nvPicPr>
        <p:blipFill rotWithShape="1">
          <a:blip r:embed="rId3">
            <a:alphaModFix/>
          </a:blip>
          <a:srcRect l="41781" t="30449" r="4501"/>
          <a:stretch/>
        </p:blipFill>
        <p:spPr>
          <a:xfrm>
            <a:off x="5099647" y="406484"/>
            <a:ext cx="4044354" cy="4407927"/>
          </a:xfrm>
          <a:prstGeom prst="rect">
            <a:avLst/>
          </a:prstGeom>
          <a:noFill/>
          <a:ln>
            <a:noFill/>
          </a:ln>
        </p:spPr>
      </p:pic>
      <p:sp>
        <p:nvSpPr>
          <p:cNvPr id="4" name="Rectangle 3">
            <a:extLst>
              <a:ext uri="{FF2B5EF4-FFF2-40B4-BE49-F238E27FC236}">
                <a16:creationId xmlns:a16="http://schemas.microsoft.com/office/drawing/2014/main" id="{5A2E7CDF-DD77-09E3-494A-3898C94BA587}"/>
              </a:ext>
            </a:extLst>
          </p:cNvPr>
          <p:cNvSpPr/>
          <p:nvPr/>
        </p:nvSpPr>
        <p:spPr>
          <a:xfrm>
            <a:off x="6763109" y="578975"/>
            <a:ext cx="638355" cy="9824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of roller skates&#10;&#10;Description automatically generated">
            <a:extLst>
              <a:ext uri="{FF2B5EF4-FFF2-40B4-BE49-F238E27FC236}">
                <a16:creationId xmlns:a16="http://schemas.microsoft.com/office/drawing/2014/main" id="{5E405E2A-7350-65F0-0ACE-1D4A900E6220}"/>
              </a:ext>
            </a:extLst>
          </p:cNvPr>
          <p:cNvPicPr>
            <a:picLocks noChangeAspect="1"/>
          </p:cNvPicPr>
          <p:nvPr/>
        </p:nvPicPr>
        <p:blipFill>
          <a:blip r:embed="rId4"/>
          <a:stretch>
            <a:fillRect/>
          </a:stretch>
        </p:blipFill>
        <p:spPr>
          <a:xfrm>
            <a:off x="6763109" y="0"/>
            <a:ext cx="2134650" cy="2049263"/>
          </a:xfrm>
          <a:prstGeom prst="rect">
            <a:avLst/>
          </a:prstGeom>
        </p:spPr>
      </p:pic>
      <p:sp>
        <p:nvSpPr>
          <p:cNvPr id="5" name="Google Shape;117;p17">
            <a:extLst>
              <a:ext uri="{FF2B5EF4-FFF2-40B4-BE49-F238E27FC236}">
                <a16:creationId xmlns:a16="http://schemas.microsoft.com/office/drawing/2014/main" id="{DBAF44B8-E45E-80EA-485E-349F570F72D8}"/>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100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xfrm>
            <a:off x="255009" y="70789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Another Savings Goal</a:t>
            </a:r>
            <a:endParaRPr sz="3600" b="1">
              <a:solidFill>
                <a:srgbClr val="005395"/>
              </a:solidFill>
              <a:latin typeface="Calibri"/>
              <a:ea typeface="Calibri"/>
              <a:cs typeface="Calibri"/>
              <a:sym typeface="Calibri"/>
            </a:endParaRPr>
          </a:p>
        </p:txBody>
      </p:sp>
      <p:sp>
        <p:nvSpPr>
          <p:cNvPr id="235" name="Google Shape;235;p30"/>
          <p:cNvSpPr txBox="1">
            <a:spLocks noGrp="1"/>
          </p:cNvSpPr>
          <p:nvPr>
            <p:ph type="body" idx="1"/>
          </p:nvPr>
        </p:nvSpPr>
        <p:spPr>
          <a:xfrm>
            <a:off x="255008" y="1415342"/>
            <a:ext cx="56985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600">
                <a:solidFill>
                  <a:schemeClr val="dk1"/>
                </a:solidFill>
                <a:latin typeface="Calibri"/>
                <a:ea typeface="Calibri"/>
                <a:cs typeface="Calibri"/>
                <a:sym typeface="Calibri"/>
              </a:rPr>
              <a:t>Gabriella’s uncle told her that saving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for roller blades is a great idea. He also encouraged her to set some of her money aside for “a rainy day.”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He told her that some expenses can’t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be predicted like her skates breaking. </a:t>
            </a:r>
            <a:endParaRPr sz="2600">
              <a:solidFill>
                <a:schemeClr val="dk1"/>
              </a:solidFill>
              <a:latin typeface="Calibri"/>
              <a:ea typeface="Calibri"/>
              <a:cs typeface="Calibri"/>
              <a:sym typeface="Calibri"/>
            </a:endParaRPr>
          </a:p>
        </p:txBody>
      </p:sp>
      <p:pic>
        <p:nvPicPr>
          <p:cNvPr id="5" name="Picture 4" descr="A close-up of several dollar bills&#10;&#10;Description automatically generated">
            <a:extLst>
              <a:ext uri="{FF2B5EF4-FFF2-40B4-BE49-F238E27FC236}">
                <a16:creationId xmlns:a16="http://schemas.microsoft.com/office/drawing/2014/main" id="{FBEFD36C-29D8-EE5D-F71E-E124C8631FAD}"/>
              </a:ext>
            </a:extLst>
          </p:cNvPr>
          <p:cNvPicPr>
            <a:picLocks noChangeAspect="1"/>
          </p:cNvPicPr>
          <p:nvPr/>
        </p:nvPicPr>
        <p:blipFill>
          <a:blip r:embed="rId3"/>
          <a:stretch>
            <a:fillRect/>
          </a:stretch>
        </p:blipFill>
        <p:spPr>
          <a:xfrm>
            <a:off x="5867674" y="837998"/>
            <a:ext cx="2903267" cy="1808592"/>
          </a:xfrm>
          <a:prstGeom prst="rect">
            <a:avLst/>
          </a:prstGeom>
        </p:spPr>
      </p:pic>
      <p:pic>
        <p:nvPicPr>
          <p:cNvPr id="3" name="Picture 2" descr="A cartoon of a roller skate&#10;&#10;Description automatically generated">
            <a:extLst>
              <a:ext uri="{FF2B5EF4-FFF2-40B4-BE49-F238E27FC236}">
                <a16:creationId xmlns:a16="http://schemas.microsoft.com/office/drawing/2014/main" id="{38DB5C8A-5C44-3EE9-82FB-EEC51FDB9946}"/>
              </a:ext>
            </a:extLst>
          </p:cNvPr>
          <p:cNvPicPr>
            <a:picLocks noChangeAspect="1"/>
          </p:cNvPicPr>
          <p:nvPr/>
        </p:nvPicPr>
        <p:blipFill>
          <a:blip r:embed="rId4"/>
          <a:stretch>
            <a:fillRect/>
          </a:stretch>
        </p:blipFill>
        <p:spPr>
          <a:xfrm rot="824608">
            <a:off x="6248394" y="1744397"/>
            <a:ext cx="2288796" cy="2758293"/>
          </a:xfrm>
          <a:prstGeom prst="rect">
            <a:avLst/>
          </a:prstGeom>
        </p:spPr>
      </p:pic>
      <p:sp>
        <p:nvSpPr>
          <p:cNvPr id="6" name="Google Shape;117;p17">
            <a:extLst>
              <a:ext uri="{FF2B5EF4-FFF2-40B4-BE49-F238E27FC236}">
                <a16:creationId xmlns:a16="http://schemas.microsoft.com/office/drawing/2014/main" id="{A9ED53AE-DAE8-774F-4BD5-50C1DFF9C91B}"/>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A Savings Plan</a:t>
            </a:r>
            <a:endParaRPr sz="3600" b="1">
              <a:solidFill>
                <a:srgbClr val="005395"/>
              </a:solidFill>
              <a:latin typeface="Calibri"/>
              <a:ea typeface="Calibri"/>
              <a:cs typeface="Calibri"/>
              <a:sym typeface="Calibri"/>
            </a:endParaRPr>
          </a:p>
        </p:txBody>
      </p:sp>
      <p:sp>
        <p:nvSpPr>
          <p:cNvPr id="243" name="Google Shape;243;p31"/>
          <p:cNvSpPr txBox="1">
            <a:spLocks noGrp="1"/>
          </p:cNvSpPr>
          <p:nvPr>
            <p:ph type="body" idx="1"/>
          </p:nvPr>
        </p:nvSpPr>
        <p:spPr>
          <a:xfrm>
            <a:off x="311700" y="1152475"/>
            <a:ext cx="50298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Help Gabriella develop a savings plan. If the roller skates she wants cost $45.87 and she wants to have $15.00 in her rainy day fund, how much money should Gabriella aim to save?  </a:t>
            </a:r>
            <a:endParaRPr sz="2800">
              <a:solidFill>
                <a:schemeClr val="dk1"/>
              </a:solidFill>
              <a:latin typeface="Calibri"/>
              <a:ea typeface="Calibri"/>
              <a:cs typeface="Calibri"/>
              <a:sym typeface="Calibri"/>
            </a:endParaRPr>
          </a:p>
        </p:txBody>
      </p:sp>
      <p:pic>
        <p:nvPicPr>
          <p:cNvPr id="8" name="Picture 7" descr="A picture of roller skates&#10;&#10;Description automatically generated">
            <a:extLst>
              <a:ext uri="{FF2B5EF4-FFF2-40B4-BE49-F238E27FC236}">
                <a16:creationId xmlns:a16="http://schemas.microsoft.com/office/drawing/2014/main" id="{578646DD-3356-CA65-11C0-E65D1B248734}"/>
              </a:ext>
            </a:extLst>
          </p:cNvPr>
          <p:cNvPicPr>
            <a:picLocks noChangeAspect="1"/>
          </p:cNvPicPr>
          <p:nvPr/>
        </p:nvPicPr>
        <p:blipFill>
          <a:blip r:embed="rId3"/>
          <a:stretch>
            <a:fillRect/>
          </a:stretch>
        </p:blipFill>
        <p:spPr>
          <a:xfrm>
            <a:off x="5607170" y="92927"/>
            <a:ext cx="3609767" cy="3465374"/>
          </a:xfrm>
          <a:prstGeom prst="rect">
            <a:avLst/>
          </a:prstGeom>
        </p:spPr>
      </p:pic>
      <p:pic>
        <p:nvPicPr>
          <p:cNvPr id="7" name="Picture 6" descr="A cartoon piggy bank&#10;&#10;Description automatically generated">
            <a:extLst>
              <a:ext uri="{FF2B5EF4-FFF2-40B4-BE49-F238E27FC236}">
                <a16:creationId xmlns:a16="http://schemas.microsoft.com/office/drawing/2014/main" id="{4A9D7D11-BBFD-0748-45D3-A27F90D2BB7B}"/>
              </a:ext>
            </a:extLst>
          </p:cNvPr>
          <p:cNvPicPr>
            <a:picLocks noChangeAspect="1"/>
          </p:cNvPicPr>
          <p:nvPr/>
        </p:nvPicPr>
        <p:blipFill>
          <a:blip r:embed="rId4"/>
          <a:stretch>
            <a:fillRect/>
          </a:stretch>
        </p:blipFill>
        <p:spPr>
          <a:xfrm>
            <a:off x="5108587" y="2263669"/>
            <a:ext cx="2093933" cy="2434806"/>
          </a:xfrm>
          <a:prstGeom prst="rect">
            <a:avLst/>
          </a:prstGeom>
        </p:spPr>
      </p:pic>
      <p:sp>
        <p:nvSpPr>
          <p:cNvPr id="9" name="Google Shape;117;p17">
            <a:extLst>
              <a:ext uri="{FF2B5EF4-FFF2-40B4-BE49-F238E27FC236}">
                <a16:creationId xmlns:a16="http://schemas.microsoft.com/office/drawing/2014/main" id="{D1F96C0F-C0F6-9596-289F-88003ECAFB11}"/>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remove" nodeType="withEffect">
                                  <p:stCondLst>
                                    <p:cond delay="100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150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7" name="Google Shape;117;p17"/>
          <p:cNvSpPr/>
          <p:nvPr/>
        </p:nvSpPr>
        <p:spPr>
          <a:xfrm>
            <a:off x="0" y="0"/>
            <a:ext cx="9144000" cy="5143500"/>
          </a:xfrm>
          <a:prstGeom prst="rect">
            <a:avLst/>
          </a:prstGeom>
          <a:solidFill>
            <a:srgbClr val="0B7A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22;p18">
            <a:extLst>
              <a:ext uri="{FF2B5EF4-FFF2-40B4-BE49-F238E27FC236}">
                <a16:creationId xmlns:a16="http://schemas.microsoft.com/office/drawing/2014/main" id="{013B675D-4DE0-1387-37A2-73B889AC7EF5}"/>
              </a:ext>
            </a:extLst>
          </p:cNvPr>
          <p:cNvSpPr txBox="1">
            <a:spLocks noGrp="1"/>
          </p:cNvSpPr>
          <p:nvPr>
            <p:ph type="title"/>
          </p:nvPr>
        </p:nvSpPr>
        <p:spPr>
          <a:xfrm>
            <a:off x="589194" y="747781"/>
            <a:ext cx="4344300" cy="3851100"/>
          </a:xfrm>
          <a:prstGeom prst="rect">
            <a:avLst/>
          </a:prstGeom>
          <a:noFill/>
          <a:ln>
            <a:noFill/>
          </a:ln>
        </p:spPr>
        <p:txBody>
          <a:bodyPr spcFirstLastPara="1" wrap="square" lIns="91425" tIns="91425" rIns="91425" bIns="91425" anchor="t" anchorCtr="0">
            <a:noAutofit/>
          </a:bodyPr>
          <a:lstStyle/>
          <a:p>
            <a:pPr marL="0" lvl="0" indent="0" algn="l" rtl="0">
              <a:lnSpc>
                <a:spcPts val="7940"/>
              </a:lnSpc>
              <a:spcBef>
                <a:spcPts val="0"/>
              </a:spcBef>
              <a:spcAft>
                <a:spcPts val="0"/>
              </a:spcAft>
              <a:buSzPts val="2800"/>
              <a:buNone/>
            </a:pPr>
            <a:r>
              <a:rPr lang="en-US" sz="7200" b="1">
                <a:solidFill>
                  <a:schemeClr val="bg1"/>
                </a:solidFill>
              </a:rPr>
              <a:t>Will your solution work?</a:t>
            </a:r>
            <a:endParaRPr sz="7200" b="1">
              <a:solidFill>
                <a:schemeClr val="bg1"/>
              </a:solidFill>
              <a:latin typeface="Calibri"/>
              <a:ea typeface="Calibri"/>
              <a:cs typeface="Calibri"/>
              <a:sym typeface="Calibri"/>
            </a:endParaRPr>
          </a:p>
        </p:txBody>
      </p:sp>
      <p:sp>
        <p:nvSpPr>
          <p:cNvPr id="4" name="Google Shape;54;p11">
            <a:extLst>
              <a:ext uri="{FF2B5EF4-FFF2-40B4-BE49-F238E27FC236}">
                <a16:creationId xmlns:a16="http://schemas.microsoft.com/office/drawing/2014/main" id="{78204739-01CF-F4C6-92BD-CC2EEEE3A01F}"/>
              </a:ext>
            </a:extLst>
          </p:cNvPr>
          <p:cNvSpPr/>
          <p:nvPr/>
        </p:nvSpPr>
        <p:spPr>
          <a:xfrm>
            <a:off x="0" y="4336330"/>
            <a:ext cx="9144000" cy="807170"/>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 name="Picture 2" descr="A close-up of a lock&#10;&#10;Description automatically generated">
            <a:extLst>
              <a:ext uri="{FF2B5EF4-FFF2-40B4-BE49-F238E27FC236}">
                <a16:creationId xmlns:a16="http://schemas.microsoft.com/office/drawing/2014/main" id="{DF5358F9-5346-9192-483B-9E30CAB48000}"/>
              </a:ext>
            </a:extLst>
          </p:cNvPr>
          <p:cNvPicPr>
            <a:picLocks noChangeAspect="1"/>
          </p:cNvPicPr>
          <p:nvPr/>
        </p:nvPicPr>
        <p:blipFill>
          <a:blip r:embed="rId3"/>
          <a:stretch>
            <a:fillRect/>
          </a:stretch>
        </p:blipFill>
        <p:spPr>
          <a:xfrm>
            <a:off x="4244635" y="0"/>
            <a:ext cx="5019696" cy="5143500"/>
          </a:xfrm>
          <a:prstGeom prst="rect">
            <a:avLst/>
          </a:prstGeom>
        </p:spPr>
      </p:pic>
    </p:spTree>
    <p:extLst>
      <p:ext uri="{BB962C8B-B14F-4D97-AF65-F5344CB8AC3E}">
        <p14:creationId xmlns:p14="http://schemas.microsoft.com/office/powerpoint/2010/main" val="26737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32" presetClass="emph" presetSubtype="0" fill="hold" nodeType="withEffect">
                                  <p:stCondLst>
                                    <p:cond delay="1500"/>
                                  </p:stCondLst>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372085" y="80322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How Long</a:t>
            </a:r>
            <a:endParaRPr sz="3600" b="1">
              <a:solidFill>
                <a:srgbClr val="005395"/>
              </a:solidFill>
              <a:latin typeface="Calibri"/>
              <a:ea typeface="Calibri"/>
              <a:cs typeface="Calibri"/>
              <a:sym typeface="Calibri"/>
            </a:endParaRPr>
          </a:p>
        </p:txBody>
      </p:sp>
      <p:sp>
        <p:nvSpPr>
          <p:cNvPr id="258" name="Google Shape;258;p33"/>
          <p:cNvSpPr txBox="1">
            <a:spLocks noGrp="1"/>
          </p:cNvSpPr>
          <p:nvPr>
            <p:ph type="body" idx="1"/>
          </p:nvPr>
        </p:nvSpPr>
        <p:spPr>
          <a:xfrm>
            <a:off x="372084" y="1510673"/>
            <a:ext cx="52785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500"/>
              </a:spcAft>
              <a:buSzPts val="1800"/>
              <a:buNone/>
            </a:pPr>
            <a:r>
              <a:rPr lang="en-US" sz="2800">
                <a:solidFill>
                  <a:schemeClr val="dk1"/>
                </a:solidFill>
                <a:latin typeface="Calibri"/>
                <a:ea typeface="Calibri"/>
                <a:cs typeface="Calibri"/>
                <a:sym typeface="Calibri"/>
              </a:rPr>
              <a:t>That’s right! Gabriella should plan to save $60.87. If she continues to get $8 a week in allowance, how long will it take her to save enough money to reach her goal?</a:t>
            </a:r>
            <a:endParaRPr sz="2800">
              <a:solidFill>
                <a:schemeClr val="dk1"/>
              </a:solidFill>
              <a:latin typeface="Calibri"/>
              <a:ea typeface="Calibri"/>
              <a:cs typeface="Calibri"/>
              <a:sym typeface="Calibri"/>
            </a:endParaRPr>
          </a:p>
        </p:txBody>
      </p:sp>
      <p:pic>
        <p:nvPicPr>
          <p:cNvPr id="259" name="Google Shape;259;p33"/>
          <p:cNvPicPr preferRelativeResize="0"/>
          <p:nvPr/>
        </p:nvPicPr>
        <p:blipFill rotWithShape="1">
          <a:blip r:embed="rId3">
            <a:alphaModFix/>
          </a:blip>
          <a:srcRect/>
          <a:stretch/>
        </p:blipFill>
        <p:spPr>
          <a:xfrm>
            <a:off x="6430010" y="642367"/>
            <a:ext cx="1859349" cy="3697910"/>
          </a:xfrm>
          <a:prstGeom prst="rect">
            <a:avLst/>
          </a:prstGeom>
          <a:noFill/>
          <a:ln>
            <a:noFill/>
          </a:ln>
        </p:spPr>
      </p:pic>
      <p:sp>
        <p:nvSpPr>
          <p:cNvPr id="2" name="Google Shape;117;p17">
            <a:extLst>
              <a:ext uri="{FF2B5EF4-FFF2-40B4-BE49-F238E27FC236}">
                <a16:creationId xmlns:a16="http://schemas.microsoft.com/office/drawing/2014/main" id="{19667187-2055-DFD3-3B91-D137065B92E9}"/>
              </a:ext>
            </a:extLst>
          </p:cNvPr>
          <p:cNvSpPr/>
          <p:nvPr/>
        </p:nvSpPr>
        <p:spPr>
          <a:xfrm>
            <a:off x="0" y="4730394"/>
            <a:ext cx="9144000" cy="421731"/>
          </a:xfrm>
          <a:prstGeom prst="rect">
            <a:avLst/>
          </a:prstGeom>
          <a:solidFill>
            <a:srgbClr val="027F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59"/>
                                        </p:tgtEl>
                                        <p:attrNameLst>
                                          <p:attrName>style.visibility</p:attrName>
                                        </p:attrNameLst>
                                      </p:cBhvr>
                                      <p:to>
                                        <p:strVal val="visible"/>
                                      </p:to>
                                    </p:set>
                                    <p:anim calcmode="lin" valueType="num">
                                      <p:cBhvr additive="base">
                                        <p:cTn id="11" dur="500" fill="hold"/>
                                        <p:tgtEl>
                                          <p:spTgt spid="259"/>
                                        </p:tgtEl>
                                        <p:attrNameLst>
                                          <p:attrName>ppt_x</p:attrName>
                                        </p:attrNameLst>
                                      </p:cBhvr>
                                      <p:tavLst>
                                        <p:tav tm="0">
                                          <p:val>
                                            <p:strVal val="#ppt_x"/>
                                          </p:val>
                                        </p:tav>
                                        <p:tav tm="100000">
                                          <p:val>
                                            <p:strVal val="#ppt_x"/>
                                          </p:val>
                                        </p:tav>
                                      </p:tavLst>
                                    </p:anim>
                                    <p:anim calcmode="lin" valueType="num">
                                      <p:cBhvr additive="base">
                                        <p:cTn id="12"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4"/>
          <p:cNvPicPr preferRelativeResize="0"/>
          <p:nvPr/>
        </p:nvPicPr>
        <p:blipFill rotWithShape="1">
          <a:blip r:embed="rId3">
            <a:alphaModFix/>
          </a:blip>
          <a:srcRect/>
          <a:stretch/>
        </p:blipFill>
        <p:spPr>
          <a:xfrm>
            <a:off x="1428442" y="1857011"/>
            <a:ext cx="6287116" cy="2514847"/>
          </a:xfrm>
          <a:prstGeom prst="rect">
            <a:avLst/>
          </a:prstGeom>
          <a:noFill/>
          <a:ln>
            <a:noFill/>
          </a:ln>
        </p:spPr>
      </p:pic>
      <p:sp>
        <p:nvSpPr>
          <p:cNvPr id="266" name="Google Shape;266;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Did She Make It?</a:t>
            </a:r>
            <a:endParaRPr sz="3600" b="1">
              <a:solidFill>
                <a:srgbClr val="005395"/>
              </a:solidFill>
              <a:latin typeface="Calibri"/>
              <a:ea typeface="Calibri"/>
              <a:cs typeface="Calibri"/>
              <a:sym typeface="Calibri"/>
            </a:endParaRPr>
          </a:p>
        </p:txBody>
      </p:sp>
      <p:sp>
        <p:nvSpPr>
          <p:cNvPr id="267" name="Google Shape;267;p34"/>
          <p:cNvSpPr txBox="1">
            <a:spLocks noGrp="1"/>
          </p:cNvSpPr>
          <p:nvPr>
            <p:ph type="body" idx="1"/>
          </p:nvPr>
        </p:nvSpPr>
        <p:spPr>
          <a:xfrm>
            <a:off x="385749" y="1017725"/>
            <a:ext cx="84417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Solve this puzzle to find out how Gabriella did.</a:t>
            </a:r>
            <a:endParaRPr sz="2800">
              <a:solidFill>
                <a:schemeClr val="dk1"/>
              </a:solidFill>
              <a:latin typeface="Calibri"/>
              <a:ea typeface="Calibri"/>
              <a:cs typeface="Calibri"/>
              <a:sym typeface="Calibri"/>
            </a:endParaRPr>
          </a:p>
        </p:txBody>
      </p:sp>
      <p:sp>
        <p:nvSpPr>
          <p:cNvPr id="2" name="Google Shape;117;p17">
            <a:extLst>
              <a:ext uri="{FF2B5EF4-FFF2-40B4-BE49-F238E27FC236}">
                <a16:creationId xmlns:a16="http://schemas.microsoft.com/office/drawing/2014/main" id="{474C9109-F23B-3CBB-FEF0-3B22ACFDB588}"/>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7" name="Google Shape;117;p17"/>
          <p:cNvSpPr/>
          <p:nvPr/>
        </p:nvSpPr>
        <p:spPr>
          <a:xfrm>
            <a:off x="0" y="0"/>
            <a:ext cx="9144000" cy="5143500"/>
          </a:xfrm>
          <a:prstGeom prst="rect">
            <a:avLst/>
          </a:prstGeom>
          <a:solidFill>
            <a:srgbClr val="0B7A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22;p18">
            <a:extLst>
              <a:ext uri="{FF2B5EF4-FFF2-40B4-BE49-F238E27FC236}">
                <a16:creationId xmlns:a16="http://schemas.microsoft.com/office/drawing/2014/main" id="{013B675D-4DE0-1387-37A2-73B889AC7EF5}"/>
              </a:ext>
            </a:extLst>
          </p:cNvPr>
          <p:cNvSpPr txBox="1">
            <a:spLocks noGrp="1"/>
          </p:cNvSpPr>
          <p:nvPr>
            <p:ph type="title"/>
          </p:nvPr>
        </p:nvSpPr>
        <p:spPr>
          <a:xfrm>
            <a:off x="2295925" y="756408"/>
            <a:ext cx="7381614" cy="3851100"/>
          </a:xfrm>
          <a:prstGeom prst="rect">
            <a:avLst/>
          </a:prstGeom>
          <a:noFill/>
          <a:ln>
            <a:noFill/>
          </a:ln>
        </p:spPr>
        <p:txBody>
          <a:bodyPr spcFirstLastPara="1" wrap="square" lIns="91425" tIns="91425" rIns="91425" bIns="91425" anchor="t" anchorCtr="0">
            <a:noAutofit/>
          </a:bodyPr>
          <a:lstStyle/>
          <a:p>
            <a:pPr marL="0" lvl="0" indent="0" algn="l" rtl="0">
              <a:lnSpc>
                <a:spcPts val="7940"/>
              </a:lnSpc>
              <a:spcBef>
                <a:spcPts val="0"/>
              </a:spcBef>
              <a:spcAft>
                <a:spcPts val="0"/>
              </a:spcAft>
              <a:buSzPts val="2800"/>
              <a:buNone/>
            </a:pPr>
            <a:r>
              <a:rPr lang="en-US" sz="6000" b="1">
                <a:solidFill>
                  <a:schemeClr val="bg1"/>
                </a:solidFill>
              </a:rPr>
              <a:t>What is your </a:t>
            </a:r>
            <a:br>
              <a:rPr lang="en-US" sz="6000" b="1">
                <a:solidFill>
                  <a:schemeClr val="bg1"/>
                </a:solidFill>
              </a:rPr>
            </a:br>
            <a:r>
              <a:rPr lang="en-US" sz="6000" b="1">
                <a:solidFill>
                  <a:schemeClr val="bg1"/>
                </a:solidFill>
              </a:rPr>
              <a:t>solution to </a:t>
            </a:r>
            <a:br>
              <a:rPr lang="en-US" sz="6000" b="1">
                <a:solidFill>
                  <a:schemeClr val="bg1"/>
                </a:solidFill>
              </a:rPr>
            </a:br>
            <a:r>
              <a:rPr lang="en-US" sz="6000" b="1">
                <a:solidFill>
                  <a:schemeClr val="bg1"/>
                </a:solidFill>
              </a:rPr>
              <a:t>this puzzle?</a:t>
            </a:r>
            <a:endParaRPr sz="6000" b="1">
              <a:solidFill>
                <a:schemeClr val="bg1"/>
              </a:solidFill>
              <a:latin typeface="Calibri"/>
              <a:ea typeface="Calibri"/>
              <a:cs typeface="Calibri"/>
              <a:sym typeface="Calibri"/>
            </a:endParaRPr>
          </a:p>
        </p:txBody>
      </p:sp>
      <p:sp>
        <p:nvSpPr>
          <p:cNvPr id="11" name="Google Shape;54;p11">
            <a:extLst>
              <a:ext uri="{FF2B5EF4-FFF2-40B4-BE49-F238E27FC236}">
                <a16:creationId xmlns:a16="http://schemas.microsoft.com/office/drawing/2014/main" id="{F206A240-5923-B3BC-FA4A-FC21A9F32F5A}"/>
              </a:ext>
            </a:extLst>
          </p:cNvPr>
          <p:cNvSpPr/>
          <p:nvPr/>
        </p:nvSpPr>
        <p:spPr>
          <a:xfrm>
            <a:off x="0" y="4336330"/>
            <a:ext cx="9144000" cy="807170"/>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050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527360" y="108338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4800" b="1">
                <a:solidFill>
                  <a:srgbClr val="005395"/>
                </a:solidFill>
              </a:rPr>
              <a:t>Well done</a:t>
            </a:r>
            <a:r>
              <a:rPr lang="en-US" sz="4800" b="1">
                <a:solidFill>
                  <a:srgbClr val="005395"/>
                </a:solidFill>
                <a:sym typeface="Calibri"/>
              </a:rPr>
              <a:t>!</a:t>
            </a:r>
            <a:endParaRPr sz="4800" b="1">
              <a:solidFill>
                <a:srgbClr val="005395"/>
              </a:solidFill>
              <a:sym typeface="Calibri"/>
            </a:endParaRPr>
          </a:p>
        </p:txBody>
      </p:sp>
      <p:sp>
        <p:nvSpPr>
          <p:cNvPr id="280" name="Google Shape;280;p36"/>
          <p:cNvSpPr txBox="1">
            <a:spLocks noGrp="1"/>
          </p:cNvSpPr>
          <p:nvPr>
            <p:ph type="body" idx="1"/>
          </p:nvPr>
        </p:nvSpPr>
        <p:spPr>
          <a:xfrm>
            <a:off x="527360" y="1790830"/>
            <a:ext cx="4457700" cy="126292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You did a great job helping Gabriella unlock her savings! </a:t>
            </a:r>
            <a:endParaRPr sz="2800">
              <a:solidFill>
                <a:schemeClr val="dk1"/>
              </a:solidFill>
              <a:latin typeface="Calibri"/>
              <a:ea typeface="Calibri"/>
              <a:cs typeface="Calibri"/>
              <a:sym typeface="Calibri"/>
            </a:endParaRPr>
          </a:p>
        </p:txBody>
      </p:sp>
      <p:sp>
        <p:nvSpPr>
          <p:cNvPr id="6" name="Google Shape;117;p17">
            <a:extLst>
              <a:ext uri="{FF2B5EF4-FFF2-40B4-BE49-F238E27FC236}">
                <a16:creationId xmlns:a16="http://schemas.microsoft.com/office/drawing/2014/main" id="{7B334E94-6A40-F3BC-D778-CB83D237CAB6}"/>
              </a:ext>
            </a:extLst>
          </p:cNvPr>
          <p:cNvSpPr/>
          <p:nvPr/>
        </p:nvSpPr>
        <p:spPr>
          <a:xfrm>
            <a:off x="0" y="3631722"/>
            <a:ext cx="9144000" cy="1520404"/>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 name="Picture 4" descr="A cartoon of a child rollerblading&#10;&#10;Description automatically generated">
            <a:extLst>
              <a:ext uri="{FF2B5EF4-FFF2-40B4-BE49-F238E27FC236}">
                <a16:creationId xmlns:a16="http://schemas.microsoft.com/office/drawing/2014/main" id="{2E54FC5C-E180-0350-4A71-FAF4ABBB1134}"/>
              </a:ext>
            </a:extLst>
          </p:cNvPr>
          <p:cNvPicPr>
            <a:picLocks noChangeAspect="1"/>
          </p:cNvPicPr>
          <p:nvPr/>
        </p:nvPicPr>
        <p:blipFill>
          <a:blip r:embed="rId3"/>
          <a:stretch>
            <a:fillRect/>
          </a:stretch>
        </p:blipFill>
        <p:spPr>
          <a:xfrm>
            <a:off x="5385201" y="120770"/>
            <a:ext cx="3326330" cy="4901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10"/>
          <p:cNvSpPr txBox="1"/>
          <p:nvPr/>
        </p:nvSpPr>
        <p:spPr>
          <a:xfrm>
            <a:off x="0" y="1904603"/>
            <a:ext cx="4869600" cy="1563300"/>
          </a:xfrm>
          <a:prstGeom prst="rect">
            <a:avLst/>
          </a:prstGeom>
          <a:noFill/>
          <a:ln>
            <a:noFill/>
          </a:ln>
        </p:spPr>
        <p:txBody>
          <a:bodyPr spcFirstLastPara="1" wrap="square" lIns="91425" tIns="91425" rIns="91425" bIns="91425" anchor="b" anchorCtr="0">
            <a:noAutofit/>
          </a:bodyPr>
          <a:lstStyle/>
          <a:p>
            <a:pPr marL="0" marR="0" lvl="0" indent="0" algn="ctr" rtl="0">
              <a:lnSpc>
                <a:spcPct val="92500"/>
              </a:lnSpc>
              <a:spcBef>
                <a:spcPts val="0"/>
              </a:spcBef>
              <a:spcAft>
                <a:spcPts val="0"/>
              </a:spcAft>
              <a:buClr>
                <a:schemeClr val="dk1"/>
              </a:buClr>
              <a:buSzPts val="5200"/>
              <a:buFont typeface="Arial"/>
              <a:buNone/>
            </a:pPr>
            <a:r>
              <a:rPr lang="en-US" sz="8000" b="1" i="0" u="none" strike="noStrike" cap="none">
                <a:solidFill>
                  <a:srgbClr val="005395"/>
                </a:solidFill>
                <a:latin typeface="Calibri"/>
                <a:ea typeface="Calibri"/>
                <a:cs typeface="Calibri"/>
                <a:sym typeface="Calibri"/>
              </a:rPr>
              <a:t>Unlocking </a:t>
            </a:r>
            <a:endParaRPr/>
          </a:p>
          <a:p>
            <a:pPr marL="0" marR="0" lvl="0" indent="0" algn="ctr" rtl="0">
              <a:lnSpc>
                <a:spcPct val="92500"/>
              </a:lnSpc>
              <a:spcBef>
                <a:spcPts val="0"/>
              </a:spcBef>
              <a:spcAft>
                <a:spcPts val="0"/>
              </a:spcAft>
              <a:buClr>
                <a:schemeClr val="dk1"/>
              </a:buClr>
              <a:buSzPts val="5200"/>
              <a:buFont typeface="Arial"/>
              <a:buNone/>
            </a:pPr>
            <a:r>
              <a:rPr lang="en-US" sz="8000" b="1" i="0" u="none" strike="noStrike" cap="none">
                <a:solidFill>
                  <a:srgbClr val="005395"/>
                </a:solidFill>
                <a:latin typeface="Calibri"/>
                <a:ea typeface="Calibri"/>
                <a:cs typeface="Calibri"/>
                <a:sym typeface="Calibri"/>
              </a:rPr>
              <a:t>Savings</a:t>
            </a:r>
            <a:endParaRPr/>
          </a:p>
        </p:txBody>
      </p:sp>
      <p:pic>
        <p:nvPicPr>
          <p:cNvPr id="45" name="Google Shape;45;p10">
            <a:hlinkClick r:id="rId3"/>
          </p:cNvPr>
          <p:cNvPicPr preferRelativeResize="0"/>
          <p:nvPr/>
        </p:nvPicPr>
        <p:blipFill rotWithShape="1">
          <a:blip r:embed="rId4">
            <a:alphaModFix/>
          </a:blip>
          <a:srcRect/>
          <a:stretch/>
        </p:blipFill>
        <p:spPr>
          <a:xfrm>
            <a:off x="4090406" y="133667"/>
            <a:ext cx="5053592" cy="4373891"/>
          </a:xfrm>
          <a:prstGeom prst="rect">
            <a:avLst/>
          </a:prstGeom>
          <a:noFill/>
          <a:ln>
            <a:noFill/>
          </a:ln>
        </p:spPr>
      </p:pic>
      <p:sp>
        <p:nvSpPr>
          <p:cNvPr id="2" name="Google Shape;117;p17">
            <a:extLst>
              <a:ext uri="{FF2B5EF4-FFF2-40B4-BE49-F238E27FC236}">
                <a16:creationId xmlns:a16="http://schemas.microsoft.com/office/drawing/2014/main" id="{338C9118-783B-78E6-729B-CA0A0408260E}"/>
              </a:ext>
            </a:extLst>
          </p:cNvPr>
          <p:cNvSpPr/>
          <p:nvPr/>
        </p:nvSpPr>
        <p:spPr>
          <a:xfrm>
            <a:off x="0" y="4730394"/>
            <a:ext cx="9144000" cy="421731"/>
          </a:xfrm>
          <a:prstGeom prst="rect">
            <a:avLst/>
          </a:prstGeom>
          <a:solidFill>
            <a:srgbClr val="027F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7" descr="A blue and green chat bubble&#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88" name="Google Shape;288;p37"/>
          <p:cNvSpPr txBox="1"/>
          <p:nvPr/>
        </p:nvSpPr>
        <p:spPr>
          <a:xfrm>
            <a:off x="2576624" y="1150300"/>
            <a:ext cx="4251000" cy="2147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4500" b="1">
                <a:solidFill>
                  <a:srgbClr val="104170"/>
                </a:solidFill>
                <a:latin typeface="Calibri"/>
                <a:ea typeface="Calibri"/>
                <a:cs typeface="Calibri"/>
                <a:sym typeface="Calibri"/>
              </a:rPr>
              <a:t>Do you have a savings goal? What is it?</a:t>
            </a:r>
            <a:endParaRPr sz="45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p:tgtEl>
                                          <p:spTgt spid="288"/>
                                        </p:tgtEl>
                                        <p:attrNameLst>
                                          <p:attrName>ppt_w</p:attrName>
                                        </p:attrNameLst>
                                      </p:cBhvr>
                                      <p:tavLst>
                                        <p:tav tm="0">
                                          <p:val>
                                            <p:strVal val="0"/>
                                          </p:val>
                                        </p:tav>
                                        <p:tav tm="100000">
                                          <p:val>
                                            <p:strVal val="#ppt_w"/>
                                          </p:val>
                                        </p:tav>
                                      </p:tavLst>
                                    </p:anim>
                                    <p:anim calcmode="lin" valueType="num">
                                      <p:cBhvr additive="base">
                                        <p:cTn id="8" dur="500"/>
                                        <p:tgtEl>
                                          <p:spTgt spid="2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38" descr="A black background with colorful squares and text&#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4" name="Google Shape;294;p38"/>
          <p:cNvSpPr txBox="1"/>
          <p:nvPr/>
        </p:nvSpPr>
        <p:spPr>
          <a:xfrm>
            <a:off x="2342375" y="1409100"/>
            <a:ext cx="6272400" cy="12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000" b="1">
                <a:solidFill>
                  <a:srgbClr val="1C4177"/>
                </a:solidFill>
                <a:latin typeface="Calibri"/>
                <a:ea typeface="Calibri"/>
                <a:cs typeface="Calibri"/>
                <a:sym typeface="Calibri"/>
              </a:rPr>
              <a:t>THANK YOU!</a:t>
            </a:r>
            <a:endParaRPr sz="7000" b="1">
              <a:solidFill>
                <a:srgbClr val="1C4177"/>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Meet Gabriella </a:t>
            </a:r>
            <a:endParaRPr sz="3600" b="1">
              <a:solidFill>
                <a:srgbClr val="005395"/>
              </a:solidFill>
              <a:latin typeface="Calibri"/>
              <a:ea typeface="Calibri"/>
              <a:cs typeface="Calibri"/>
              <a:sym typeface="Calibri"/>
            </a:endParaRPr>
          </a:p>
        </p:txBody>
      </p:sp>
      <p:sp>
        <p:nvSpPr>
          <p:cNvPr id="52" name="Google Shape;52;p11"/>
          <p:cNvSpPr txBox="1">
            <a:spLocks noGrp="1"/>
          </p:cNvSpPr>
          <p:nvPr>
            <p:ph type="body" idx="1"/>
          </p:nvPr>
        </p:nvSpPr>
        <p:spPr>
          <a:xfrm>
            <a:off x="311700" y="1152475"/>
            <a:ext cx="5184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3100">
                <a:solidFill>
                  <a:schemeClr val="dk1"/>
                </a:solidFill>
                <a:latin typeface="Calibri"/>
                <a:ea typeface="Calibri"/>
                <a:cs typeface="Calibri"/>
                <a:sym typeface="Calibri"/>
              </a:rPr>
              <a:t>Gabriella is a fourth grader at </a:t>
            </a:r>
            <a:r>
              <a:rPr lang="en-US" sz="2800">
                <a:solidFill>
                  <a:schemeClr val="dk1"/>
                </a:solidFill>
                <a:latin typeface="Calibri"/>
                <a:ea typeface="Calibri"/>
                <a:cs typeface="Calibri"/>
                <a:sym typeface="Calibri"/>
              </a:rPr>
              <a:t>Downtown Elementary School. She’s one of the nicest kids you’ll ever meet! She is a great friend and is always happy. She loves animals and riding her scooter.  </a:t>
            </a:r>
            <a:endParaRPr sz="2800"/>
          </a:p>
        </p:txBody>
      </p:sp>
      <p:sp>
        <p:nvSpPr>
          <p:cNvPr id="54" name="Google Shape;54;p11"/>
          <p:cNvSpPr/>
          <p:nvPr/>
        </p:nvSpPr>
        <p:spPr>
          <a:xfrm>
            <a:off x="0" y="4336330"/>
            <a:ext cx="9144000" cy="80717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3" name="Google Shape;53;p11"/>
          <p:cNvPicPr preferRelativeResize="0"/>
          <p:nvPr/>
        </p:nvPicPr>
        <p:blipFill rotWithShape="1">
          <a:blip r:embed="rId3">
            <a:alphaModFix/>
          </a:blip>
          <a:srcRect/>
          <a:stretch/>
        </p:blipFill>
        <p:spPr>
          <a:xfrm>
            <a:off x="5865165" y="445025"/>
            <a:ext cx="2341213" cy="43821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1+#ppt_w/2"/>
                                          </p:val>
                                        </p:tav>
                                        <p:tav tm="100000">
                                          <p:val>
                                            <p:strVal val="#ppt_x"/>
                                          </p:val>
                                        </p:tav>
                                      </p:tavLst>
                                    </p:anim>
                                    <p:anim calcmode="lin" valueType="num">
                                      <p:cBhvr additive="base">
                                        <p:cTn id="8" dur="100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1000" fill="hold"/>
                                        <p:tgtEl>
                                          <p:spTgt spid="53"/>
                                        </p:tgtEl>
                                        <p:attrNameLst>
                                          <p:attrName>ppt_x</p:attrName>
                                        </p:attrNameLst>
                                      </p:cBhvr>
                                      <p:tavLst>
                                        <p:tav tm="0">
                                          <p:val>
                                            <p:strVal val="1+#ppt_w/2"/>
                                          </p:val>
                                        </p:tav>
                                        <p:tav tm="100000">
                                          <p:val>
                                            <p:strVal val="#ppt_x"/>
                                          </p:val>
                                        </p:tav>
                                      </p:tavLst>
                                    </p:anim>
                                    <p:anim calcmode="lin" valueType="num">
                                      <p:cBhvr additive="base">
                                        <p:cTn id="1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2" name="Google Shape;54;p11">
            <a:extLst>
              <a:ext uri="{FF2B5EF4-FFF2-40B4-BE49-F238E27FC236}">
                <a16:creationId xmlns:a16="http://schemas.microsoft.com/office/drawing/2014/main" id="{30898474-B6AD-26F7-0DB5-F18F9A5B7148}"/>
              </a:ext>
            </a:extLst>
          </p:cNvPr>
          <p:cNvSpPr/>
          <p:nvPr/>
        </p:nvSpPr>
        <p:spPr>
          <a:xfrm>
            <a:off x="0" y="4336330"/>
            <a:ext cx="9144000" cy="80717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 name="Google Shape;59;p12"/>
          <p:cNvSpPr txBox="1">
            <a:spLocks noGrp="1"/>
          </p:cNvSpPr>
          <p:nvPr>
            <p:ph type="title"/>
          </p:nvPr>
        </p:nvSpPr>
        <p:spPr>
          <a:xfrm>
            <a:off x="273992" y="669024"/>
            <a:ext cx="8520600" cy="52063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Gabriella Does Chores</a:t>
            </a:r>
            <a:endParaRPr sz="3600" b="1">
              <a:solidFill>
                <a:srgbClr val="005395"/>
              </a:solidFill>
              <a:latin typeface="Calibri"/>
              <a:ea typeface="Calibri"/>
              <a:cs typeface="Calibri"/>
              <a:sym typeface="Calibri"/>
            </a:endParaRPr>
          </a:p>
        </p:txBody>
      </p:sp>
      <p:sp>
        <p:nvSpPr>
          <p:cNvPr id="60" name="Google Shape;60;p12"/>
          <p:cNvSpPr txBox="1">
            <a:spLocks noGrp="1"/>
          </p:cNvSpPr>
          <p:nvPr>
            <p:ph type="body" idx="1"/>
          </p:nvPr>
        </p:nvSpPr>
        <p:spPr>
          <a:xfrm>
            <a:off x="273992" y="1264487"/>
            <a:ext cx="5521200" cy="310581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600">
                <a:solidFill>
                  <a:schemeClr val="dk1"/>
                </a:solidFill>
                <a:latin typeface="Calibri"/>
                <a:ea typeface="Calibri"/>
                <a:cs typeface="Calibri"/>
                <a:sym typeface="Calibri"/>
              </a:rPr>
              <a:t>Every week Gabriella does chores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at home. She makes her bed and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cleans her room. After dinner, she loads the dishwasher and wipes off </a:t>
            </a:r>
            <a:br>
              <a:rPr lang="en-US" sz="2600">
                <a:solidFill>
                  <a:schemeClr val="dk1"/>
                </a:solidFill>
                <a:latin typeface="Calibri"/>
                <a:ea typeface="Calibri"/>
                <a:cs typeface="Calibri"/>
                <a:sym typeface="Calibri"/>
              </a:rPr>
            </a:br>
            <a:r>
              <a:rPr lang="en-US" sz="2600">
                <a:solidFill>
                  <a:schemeClr val="dk1"/>
                </a:solidFill>
                <a:latin typeface="Calibri"/>
                <a:ea typeface="Calibri"/>
                <a:cs typeface="Calibri"/>
                <a:sym typeface="Calibri"/>
              </a:rPr>
              <a:t>the table. On the weekends, she vacuums and helps fold the laundry. </a:t>
            </a:r>
            <a:endParaRPr sz="2600"/>
          </a:p>
        </p:txBody>
      </p:sp>
      <p:pic>
        <p:nvPicPr>
          <p:cNvPr id="61" name="Google Shape;61;p12"/>
          <p:cNvPicPr preferRelativeResize="0"/>
          <p:nvPr/>
        </p:nvPicPr>
        <p:blipFill rotWithShape="1">
          <a:blip r:embed="rId3">
            <a:alphaModFix/>
          </a:blip>
          <a:srcRect/>
          <a:stretch/>
        </p:blipFill>
        <p:spPr>
          <a:xfrm>
            <a:off x="5439343" y="635339"/>
            <a:ext cx="3258021" cy="4288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4" name="Google Shape;54;p11">
            <a:extLst>
              <a:ext uri="{FF2B5EF4-FFF2-40B4-BE49-F238E27FC236}">
                <a16:creationId xmlns:a16="http://schemas.microsoft.com/office/drawing/2014/main" id="{3E7D2987-C640-7BE6-4C10-8DF2FA922FE1}"/>
              </a:ext>
            </a:extLst>
          </p:cNvPr>
          <p:cNvSpPr/>
          <p:nvPr/>
        </p:nvSpPr>
        <p:spPr>
          <a:xfrm>
            <a:off x="0" y="0"/>
            <a:ext cx="40845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 name="Google Shape;67;p13"/>
          <p:cNvSpPr txBox="1">
            <a:spLocks noGrp="1"/>
          </p:cNvSpPr>
          <p:nvPr>
            <p:ph type="title"/>
          </p:nvPr>
        </p:nvSpPr>
        <p:spPr>
          <a:xfrm>
            <a:off x="311700" y="110490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chemeClr val="bg1"/>
                </a:solidFill>
                <a:latin typeface="Calibri"/>
                <a:ea typeface="Calibri"/>
                <a:cs typeface="Calibri"/>
                <a:sym typeface="Calibri"/>
              </a:rPr>
              <a:t>Allowance Time</a:t>
            </a:r>
            <a:endParaRPr sz="3600" b="1">
              <a:solidFill>
                <a:schemeClr val="bg1"/>
              </a:solidFill>
              <a:latin typeface="Calibri"/>
              <a:ea typeface="Calibri"/>
              <a:cs typeface="Calibri"/>
              <a:sym typeface="Calibri"/>
            </a:endParaRPr>
          </a:p>
        </p:txBody>
      </p:sp>
      <p:sp>
        <p:nvSpPr>
          <p:cNvPr id="68" name="Google Shape;68;p13"/>
          <p:cNvSpPr txBox="1">
            <a:spLocks noGrp="1"/>
          </p:cNvSpPr>
          <p:nvPr>
            <p:ph type="body" idx="1"/>
          </p:nvPr>
        </p:nvSpPr>
        <p:spPr>
          <a:xfrm>
            <a:off x="311700" y="1812352"/>
            <a:ext cx="37728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bg1"/>
                </a:solidFill>
                <a:latin typeface="Calibri"/>
                <a:ea typeface="Calibri"/>
                <a:cs typeface="Calibri"/>
                <a:sym typeface="Calibri"/>
              </a:rPr>
              <a:t>When all of her chores are done for the week, Gabriella’s parents give her an allowance. </a:t>
            </a:r>
            <a:endParaRPr sz="2800">
              <a:solidFill>
                <a:schemeClr val="bg1"/>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800">
              <a:solidFill>
                <a:schemeClr val="bg1"/>
              </a:solidFill>
              <a:latin typeface="Calibri"/>
              <a:ea typeface="Calibri"/>
              <a:cs typeface="Calibri"/>
              <a:sym typeface="Calibri"/>
            </a:endParaRPr>
          </a:p>
        </p:txBody>
      </p:sp>
      <p:pic>
        <p:nvPicPr>
          <p:cNvPr id="3" name="Picture 2" descr="A close-up of several dollar bills&#10;&#10;Description automatically generated">
            <a:extLst>
              <a:ext uri="{FF2B5EF4-FFF2-40B4-BE49-F238E27FC236}">
                <a16:creationId xmlns:a16="http://schemas.microsoft.com/office/drawing/2014/main" id="{CB65D124-C9A9-E52F-6786-21E2E873BC14}"/>
              </a:ext>
            </a:extLst>
          </p:cNvPr>
          <p:cNvPicPr>
            <a:picLocks noChangeAspect="1"/>
          </p:cNvPicPr>
          <p:nvPr/>
        </p:nvPicPr>
        <p:blipFill>
          <a:blip r:embed="rId3"/>
          <a:stretch>
            <a:fillRect/>
          </a:stretch>
        </p:blipFill>
        <p:spPr>
          <a:xfrm>
            <a:off x="4207048" y="426172"/>
            <a:ext cx="5059500" cy="4135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8" name="Google Shape;78;p14"/>
          <p:cNvSpPr/>
          <p:nvPr/>
        </p:nvSpPr>
        <p:spPr>
          <a:xfrm>
            <a:off x="3978110" y="0"/>
            <a:ext cx="5165889" cy="5143501"/>
          </a:xfrm>
          <a:prstGeom prst="rect">
            <a:avLst/>
          </a:prstGeom>
          <a:solidFill>
            <a:srgbClr val="0179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14"/>
          <p:cNvSpPr txBox="1">
            <a:spLocks noGrp="1"/>
          </p:cNvSpPr>
          <p:nvPr>
            <p:ph type="title"/>
          </p:nvPr>
        </p:nvSpPr>
        <p:spPr>
          <a:xfrm>
            <a:off x="4336021" y="70897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chemeClr val="bg1"/>
                </a:solidFill>
                <a:latin typeface="Calibri"/>
                <a:ea typeface="Calibri"/>
                <a:cs typeface="Calibri"/>
                <a:sym typeface="Calibri"/>
              </a:rPr>
              <a:t>Gabriella’s Challenge</a:t>
            </a:r>
            <a:endParaRPr sz="3600" b="1">
              <a:solidFill>
                <a:schemeClr val="bg1"/>
              </a:solidFill>
              <a:latin typeface="Calibri"/>
              <a:ea typeface="Calibri"/>
              <a:cs typeface="Calibri"/>
              <a:sym typeface="Calibri"/>
            </a:endParaRPr>
          </a:p>
        </p:txBody>
      </p:sp>
      <p:sp>
        <p:nvSpPr>
          <p:cNvPr id="76" name="Google Shape;76;p14"/>
          <p:cNvSpPr txBox="1">
            <a:spLocks noGrp="1"/>
          </p:cNvSpPr>
          <p:nvPr>
            <p:ph type="body" idx="1"/>
          </p:nvPr>
        </p:nvSpPr>
        <p:spPr>
          <a:xfrm>
            <a:off x="4336021" y="1416426"/>
            <a:ext cx="4776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bg1"/>
                </a:solidFill>
                <a:latin typeface="Calibri"/>
                <a:ea typeface="Calibri"/>
                <a:cs typeface="Calibri"/>
                <a:sym typeface="Calibri"/>
              </a:rPr>
              <a:t>When Gabriella gets her allowance, she always thinks about saving some of it. She knows that saving money is a good idea, but she seems to end up spending it instead. </a:t>
            </a:r>
            <a:endParaRPr sz="2800">
              <a:solidFill>
                <a:schemeClr val="bg1"/>
              </a:solidFill>
              <a:latin typeface="Calibri"/>
              <a:ea typeface="Calibri"/>
              <a:cs typeface="Calibri"/>
              <a:sym typeface="Calibri"/>
            </a:endParaRPr>
          </a:p>
          <a:p>
            <a:pPr marL="0" lvl="0" indent="0" algn="l" rtl="0">
              <a:lnSpc>
                <a:spcPct val="100000"/>
              </a:lnSpc>
              <a:spcBef>
                <a:spcPts val="0"/>
              </a:spcBef>
              <a:spcAft>
                <a:spcPts val="0"/>
              </a:spcAft>
              <a:buSzPts val="1800"/>
              <a:buNone/>
            </a:pPr>
            <a:endParaRPr sz="2800">
              <a:solidFill>
                <a:schemeClr val="bg1"/>
              </a:solidFill>
              <a:latin typeface="Calibri"/>
              <a:ea typeface="Calibri"/>
              <a:cs typeface="Calibri"/>
              <a:sym typeface="Calibri"/>
            </a:endParaRPr>
          </a:p>
        </p:txBody>
      </p:sp>
      <p:pic>
        <p:nvPicPr>
          <p:cNvPr id="7" name="Picture 6" descr="A cardboard box with a smile logo&#10;&#10;Description automatically generated">
            <a:extLst>
              <a:ext uri="{FF2B5EF4-FFF2-40B4-BE49-F238E27FC236}">
                <a16:creationId xmlns:a16="http://schemas.microsoft.com/office/drawing/2014/main" id="{963C0D51-862D-E135-55AE-830C18B95781}"/>
              </a:ext>
            </a:extLst>
          </p:cNvPr>
          <p:cNvPicPr>
            <a:picLocks noChangeAspect="1"/>
          </p:cNvPicPr>
          <p:nvPr/>
        </p:nvPicPr>
        <p:blipFill>
          <a:blip r:embed="rId3"/>
          <a:stretch>
            <a:fillRect/>
          </a:stretch>
        </p:blipFill>
        <p:spPr>
          <a:xfrm>
            <a:off x="289369" y="545487"/>
            <a:ext cx="2609738" cy="2482692"/>
          </a:xfrm>
          <a:prstGeom prst="rect">
            <a:avLst/>
          </a:prstGeom>
        </p:spPr>
      </p:pic>
      <p:pic>
        <p:nvPicPr>
          <p:cNvPr id="5" name="Picture 4" descr="A group of colorful shopping bags&#10;&#10;Description automatically generated">
            <a:extLst>
              <a:ext uri="{FF2B5EF4-FFF2-40B4-BE49-F238E27FC236}">
                <a16:creationId xmlns:a16="http://schemas.microsoft.com/office/drawing/2014/main" id="{4B0CF0A4-4FC3-9C62-F526-113444019F44}"/>
              </a:ext>
            </a:extLst>
          </p:cNvPr>
          <p:cNvPicPr>
            <a:picLocks noChangeAspect="1"/>
          </p:cNvPicPr>
          <p:nvPr/>
        </p:nvPicPr>
        <p:blipFill>
          <a:blip r:embed="rId4"/>
          <a:stretch>
            <a:fillRect/>
          </a:stretch>
        </p:blipFill>
        <p:spPr>
          <a:xfrm>
            <a:off x="547679" y="1933078"/>
            <a:ext cx="3172121" cy="2823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fill="hold"/>
                                        <p:tgtEl>
                                          <p:spTgt spid="78"/>
                                        </p:tgtEl>
                                        <p:attrNameLst>
                                          <p:attrName>ppt_x</p:attrName>
                                        </p:attrNameLst>
                                      </p:cBhvr>
                                      <p:tavLst>
                                        <p:tav tm="0">
                                          <p:val>
                                            <p:strVal val="#ppt_x"/>
                                          </p:val>
                                        </p:tav>
                                        <p:tav tm="100000">
                                          <p:val>
                                            <p:strVal val="#ppt_x"/>
                                          </p:val>
                                        </p:tav>
                                      </p:tavLst>
                                    </p:anim>
                                    <p:anim calcmode="lin" valueType="num">
                                      <p:cBhvr additive="base">
                                        <p:cTn id="8" dur="1000" fill="hold"/>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p:nvPr/>
        </p:nvSpPr>
        <p:spPr>
          <a:xfrm>
            <a:off x="0" y="0"/>
            <a:ext cx="9144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4" name="Google Shape;84;p15"/>
          <p:cNvSpPr txBox="1">
            <a:spLocks noGrp="1"/>
          </p:cNvSpPr>
          <p:nvPr>
            <p:ph type="title"/>
          </p:nvPr>
        </p:nvSpPr>
        <p:spPr>
          <a:xfrm>
            <a:off x="311700" y="62578"/>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US" sz="4800" b="1">
                <a:solidFill>
                  <a:schemeClr val="lt1"/>
                </a:solidFill>
                <a:latin typeface="Calibri"/>
                <a:ea typeface="Calibri"/>
                <a:cs typeface="Calibri"/>
                <a:sym typeface="Calibri"/>
              </a:rPr>
              <a:t>Are you more of a </a:t>
            </a:r>
            <a:endParaRPr sz="4800" b="1">
              <a:solidFill>
                <a:schemeClr val="lt1"/>
              </a:solidFill>
              <a:latin typeface="Calibri"/>
              <a:ea typeface="Calibri"/>
              <a:cs typeface="Calibri"/>
              <a:sym typeface="Calibri"/>
            </a:endParaRPr>
          </a:p>
        </p:txBody>
      </p:sp>
      <p:sp>
        <p:nvSpPr>
          <p:cNvPr id="92" name="Google Shape;92;p15"/>
          <p:cNvSpPr txBox="1"/>
          <p:nvPr/>
        </p:nvSpPr>
        <p:spPr>
          <a:xfrm>
            <a:off x="3794660" y="3739889"/>
            <a:ext cx="1416900" cy="84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4800" b="1" i="0" u="none" strike="noStrike" cap="none">
                <a:solidFill>
                  <a:schemeClr val="lt1"/>
                </a:solidFill>
                <a:latin typeface="Calibri"/>
                <a:ea typeface="Calibri"/>
                <a:cs typeface="Calibri"/>
                <a:sym typeface="Calibri"/>
              </a:rPr>
              <a:t>or a</a:t>
            </a:r>
            <a:endParaRPr/>
          </a:p>
        </p:txBody>
      </p:sp>
      <p:grpSp>
        <p:nvGrpSpPr>
          <p:cNvPr id="12" name="Group 11">
            <a:extLst>
              <a:ext uri="{FF2B5EF4-FFF2-40B4-BE49-F238E27FC236}">
                <a16:creationId xmlns:a16="http://schemas.microsoft.com/office/drawing/2014/main" id="{5D4978A8-83BC-0FFF-A7B3-A9DC6B8D9162}"/>
              </a:ext>
            </a:extLst>
          </p:cNvPr>
          <p:cNvGrpSpPr/>
          <p:nvPr/>
        </p:nvGrpSpPr>
        <p:grpSpPr>
          <a:xfrm>
            <a:off x="8333" y="1395169"/>
            <a:ext cx="3870974" cy="3130244"/>
            <a:chOff x="8333" y="1395169"/>
            <a:chExt cx="3870974" cy="3130244"/>
          </a:xfrm>
        </p:grpSpPr>
        <p:sp>
          <p:nvSpPr>
            <p:cNvPr id="3" name="Rectangle 2">
              <a:extLst>
                <a:ext uri="{FF2B5EF4-FFF2-40B4-BE49-F238E27FC236}">
                  <a16:creationId xmlns:a16="http://schemas.microsoft.com/office/drawing/2014/main" id="{386C3A51-CE46-760D-24C9-669A87DDC1CA}"/>
                </a:ext>
              </a:extLst>
            </p:cNvPr>
            <p:cNvSpPr/>
            <p:nvPr/>
          </p:nvSpPr>
          <p:spPr>
            <a:xfrm>
              <a:off x="8333" y="3769957"/>
              <a:ext cx="3648173" cy="755456"/>
            </a:xfrm>
            <a:prstGeom prst="rect">
              <a:avLst/>
            </a:prstGeom>
            <a:solidFill>
              <a:srgbClr val="027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Google Shape;88;p15"/>
            <p:cNvPicPr preferRelativeResize="0"/>
            <p:nvPr/>
          </p:nvPicPr>
          <p:blipFill rotWithShape="1">
            <a:blip r:embed="rId3">
              <a:alphaModFix/>
            </a:blip>
            <a:srcRect/>
            <a:stretch/>
          </p:blipFill>
          <p:spPr>
            <a:xfrm>
              <a:off x="1906534" y="1395169"/>
              <a:ext cx="1648055" cy="2017336"/>
            </a:xfrm>
            <a:prstGeom prst="rect">
              <a:avLst/>
            </a:prstGeom>
            <a:noFill/>
            <a:ln>
              <a:noFill/>
            </a:ln>
            <a:effectLst>
              <a:outerShdw blurRad="292100" dist="139700" dir="2700000" algn="tl" rotWithShape="0">
                <a:srgbClr val="333333">
                  <a:alpha val="64709"/>
                </a:srgbClr>
              </a:outerShdw>
            </a:effectLst>
          </p:spPr>
        </p:pic>
        <p:grpSp>
          <p:nvGrpSpPr>
            <p:cNvPr id="10" name="Group 9">
              <a:extLst>
                <a:ext uri="{FF2B5EF4-FFF2-40B4-BE49-F238E27FC236}">
                  <a16:creationId xmlns:a16="http://schemas.microsoft.com/office/drawing/2014/main" id="{83025385-8834-100F-D534-477423EF4BE7}"/>
                </a:ext>
              </a:extLst>
            </p:cNvPr>
            <p:cNvGrpSpPr/>
            <p:nvPr/>
          </p:nvGrpSpPr>
          <p:grpSpPr>
            <a:xfrm>
              <a:off x="1020330" y="3713331"/>
              <a:ext cx="2858977" cy="755456"/>
              <a:chOff x="1020330" y="3713331"/>
              <a:chExt cx="2858977" cy="755456"/>
            </a:xfrm>
          </p:grpSpPr>
          <p:sp>
            <p:nvSpPr>
              <p:cNvPr id="87" name="Google Shape;87;p15"/>
              <p:cNvSpPr txBox="1"/>
              <p:nvPr/>
            </p:nvSpPr>
            <p:spPr>
              <a:xfrm>
                <a:off x="1037107" y="3713331"/>
                <a:ext cx="2842200" cy="7554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Calibri"/>
                    <a:ea typeface="Calibri"/>
                    <a:cs typeface="Calibri"/>
                    <a:sym typeface="Calibri"/>
                  </a:rPr>
                  <a:t>Saver?</a:t>
                </a:r>
                <a:endParaRPr sz="4800" b="0" i="0" u="none" strike="noStrike" cap="none">
                  <a:solidFill>
                    <a:schemeClr val="lt1"/>
                  </a:solidFill>
                  <a:latin typeface="Arial"/>
                  <a:ea typeface="Arial"/>
                  <a:cs typeface="Arial"/>
                  <a:sym typeface="Arial"/>
                </a:endParaRPr>
              </a:p>
            </p:txBody>
          </p:sp>
          <p:grpSp>
            <p:nvGrpSpPr>
              <p:cNvPr id="8" name="Group 7">
                <a:extLst>
                  <a:ext uri="{FF2B5EF4-FFF2-40B4-BE49-F238E27FC236}">
                    <a16:creationId xmlns:a16="http://schemas.microsoft.com/office/drawing/2014/main" id="{C8FE4214-FFB9-C63F-984D-56C300235EEC}"/>
                  </a:ext>
                </a:extLst>
              </p:cNvPr>
              <p:cNvGrpSpPr/>
              <p:nvPr/>
            </p:nvGrpSpPr>
            <p:grpSpPr>
              <a:xfrm>
                <a:off x="1020330" y="3860871"/>
                <a:ext cx="501359" cy="496197"/>
                <a:chOff x="609355" y="1548097"/>
                <a:chExt cx="501359" cy="496197"/>
              </a:xfrm>
            </p:grpSpPr>
            <p:sp>
              <p:nvSpPr>
                <p:cNvPr id="5" name="Oval 4">
                  <a:extLst>
                    <a:ext uri="{FF2B5EF4-FFF2-40B4-BE49-F238E27FC236}">
                      <a16:creationId xmlns:a16="http://schemas.microsoft.com/office/drawing/2014/main" id="{40322CFC-7024-406E-4723-7AAC0EC9FBA9}"/>
                    </a:ext>
                  </a:extLst>
                </p:cNvPr>
                <p:cNvSpPr/>
                <p:nvPr/>
              </p:nvSpPr>
              <p:spPr>
                <a:xfrm>
                  <a:off x="626133" y="1576490"/>
                  <a:ext cx="467804" cy="467804"/>
                </a:xfrm>
                <a:prstGeom prst="ellipse">
                  <a:avLst/>
                </a:prstGeom>
                <a:solidFill>
                  <a:srgbClr val="F370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2;p15">
                  <a:extLst>
                    <a:ext uri="{FF2B5EF4-FFF2-40B4-BE49-F238E27FC236}">
                      <a16:creationId xmlns:a16="http://schemas.microsoft.com/office/drawing/2014/main" id="{6813CF62-4331-C548-099B-A5EEBECCB4FB}"/>
                    </a:ext>
                  </a:extLst>
                </p:cNvPr>
                <p:cNvSpPr txBox="1"/>
                <p:nvPr/>
              </p:nvSpPr>
              <p:spPr>
                <a:xfrm>
                  <a:off x="609355" y="1548097"/>
                  <a:ext cx="501359" cy="49587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200" b="1" i="0" u="none" strike="noStrike" cap="none">
                      <a:solidFill>
                        <a:schemeClr val="lt1"/>
                      </a:solidFill>
                      <a:latin typeface="Calibri"/>
                      <a:ea typeface="Calibri"/>
                      <a:cs typeface="Calibri"/>
                      <a:sym typeface="Calibri"/>
                    </a:rPr>
                    <a:t>1</a:t>
                  </a:r>
                  <a:endParaRPr sz="3200"/>
                </a:p>
              </p:txBody>
            </p:sp>
          </p:grpSp>
        </p:grpSp>
      </p:grpSp>
      <p:grpSp>
        <p:nvGrpSpPr>
          <p:cNvPr id="13" name="Group 12">
            <a:extLst>
              <a:ext uri="{FF2B5EF4-FFF2-40B4-BE49-F238E27FC236}">
                <a16:creationId xmlns:a16="http://schemas.microsoft.com/office/drawing/2014/main" id="{CB0B167B-FB51-A982-9321-CADFFF596C03}"/>
              </a:ext>
            </a:extLst>
          </p:cNvPr>
          <p:cNvGrpSpPr/>
          <p:nvPr/>
        </p:nvGrpSpPr>
        <p:grpSpPr>
          <a:xfrm>
            <a:off x="4374225" y="1448547"/>
            <a:ext cx="4778108" cy="3076866"/>
            <a:chOff x="4374225" y="1448547"/>
            <a:chExt cx="4778108" cy="3076866"/>
          </a:xfrm>
        </p:grpSpPr>
        <p:sp>
          <p:nvSpPr>
            <p:cNvPr id="2" name="Rectangle 1">
              <a:extLst>
                <a:ext uri="{FF2B5EF4-FFF2-40B4-BE49-F238E27FC236}">
                  <a16:creationId xmlns:a16="http://schemas.microsoft.com/office/drawing/2014/main" id="{84B80255-C475-6DC5-2248-37D2B5D8F8A9}"/>
                </a:ext>
              </a:extLst>
            </p:cNvPr>
            <p:cNvSpPr/>
            <p:nvPr/>
          </p:nvSpPr>
          <p:spPr>
            <a:xfrm>
              <a:off x="5316349" y="3769956"/>
              <a:ext cx="3835984" cy="755457"/>
            </a:xfrm>
            <a:prstGeom prst="rect">
              <a:avLst/>
            </a:prstGeom>
            <a:solidFill>
              <a:srgbClr val="027F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Google Shape;97;p15"/>
            <p:cNvPicPr preferRelativeResize="0"/>
            <p:nvPr/>
          </p:nvPicPr>
          <p:blipFill rotWithShape="1">
            <a:blip r:embed="rId4">
              <a:alphaModFix/>
            </a:blip>
            <a:srcRect/>
            <a:stretch/>
          </p:blipFill>
          <p:spPr>
            <a:xfrm>
              <a:off x="4374225" y="1448547"/>
              <a:ext cx="3402957" cy="1961530"/>
            </a:xfrm>
            <a:prstGeom prst="rect">
              <a:avLst/>
            </a:prstGeom>
            <a:noFill/>
            <a:ln>
              <a:noFill/>
            </a:ln>
            <a:effectLst>
              <a:outerShdw blurRad="292100" dist="139700" dir="2700000" algn="tl" rotWithShape="0">
                <a:srgbClr val="333333">
                  <a:alpha val="64709"/>
                </a:srgbClr>
              </a:outerShdw>
            </a:effectLst>
          </p:spPr>
        </p:pic>
        <p:grpSp>
          <p:nvGrpSpPr>
            <p:cNvPr id="11" name="Group 10">
              <a:extLst>
                <a:ext uri="{FF2B5EF4-FFF2-40B4-BE49-F238E27FC236}">
                  <a16:creationId xmlns:a16="http://schemas.microsoft.com/office/drawing/2014/main" id="{74561444-62A5-B64E-A7CF-4ED31701363A}"/>
                </a:ext>
              </a:extLst>
            </p:cNvPr>
            <p:cNvGrpSpPr/>
            <p:nvPr/>
          </p:nvGrpSpPr>
          <p:grpSpPr>
            <a:xfrm>
              <a:off x="5527210" y="3703904"/>
              <a:ext cx="3220428" cy="686777"/>
              <a:chOff x="5527210" y="3703904"/>
              <a:chExt cx="3220428" cy="686777"/>
            </a:xfrm>
          </p:grpSpPr>
          <p:sp>
            <p:nvSpPr>
              <p:cNvPr id="96" name="Google Shape;96;p15"/>
              <p:cNvSpPr txBox="1"/>
              <p:nvPr/>
            </p:nvSpPr>
            <p:spPr>
              <a:xfrm>
                <a:off x="5905438" y="3703904"/>
                <a:ext cx="2842200" cy="686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chemeClr val="lt1"/>
                    </a:solidFill>
                    <a:latin typeface="Calibri"/>
                    <a:ea typeface="Calibri"/>
                    <a:cs typeface="Calibri"/>
                    <a:sym typeface="Calibri"/>
                  </a:rPr>
                  <a:t>Spender?</a:t>
                </a:r>
                <a:endParaRPr sz="4800" b="0" i="0" u="none" strike="noStrike" cap="none">
                  <a:solidFill>
                    <a:schemeClr val="lt1"/>
                  </a:solidFill>
                  <a:latin typeface="Arial"/>
                  <a:ea typeface="Arial"/>
                  <a:cs typeface="Arial"/>
                  <a:sym typeface="Arial"/>
                </a:endParaRPr>
              </a:p>
            </p:txBody>
          </p:sp>
          <p:grpSp>
            <p:nvGrpSpPr>
              <p:cNvPr id="9" name="Group 8">
                <a:extLst>
                  <a:ext uri="{FF2B5EF4-FFF2-40B4-BE49-F238E27FC236}">
                    <a16:creationId xmlns:a16="http://schemas.microsoft.com/office/drawing/2014/main" id="{25C9CFDF-2A40-0B9C-BADF-EB6F993DA844}"/>
                  </a:ext>
                </a:extLst>
              </p:cNvPr>
              <p:cNvGrpSpPr/>
              <p:nvPr/>
            </p:nvGrpSpPr>
            <p:grpSpPr>
              <a:xfrm>
                <a:off x="5527210" y="3860871"/>
                <a:ext cx="501359" cy="496197"/>
                <a:chOff x="609355" y="624270"/>
                <a:chExt cx="501359" cy="496197"/>
              </a:xfrm>
            </p:grpSpPr>
            <p:sp>
              <p:nvSpPr>
                <p:cNvPr id="6" name="Oval 5">
                  <a:extLst>
                    <a:ext uri="{FF2B5EF4-FFF2-40B4-BE49-F238E27FC236}">
                      <a16:creationId xmlns:a16="http://schemas.microsoft.com/office/drawing/2014/main" id="{7A853AA5-C37E-5D35-4185-A58DF61DA852}"/>
                    </a:ext>
                  </a:extLst>
                </p:cNvPr>
                <p:cNvSpPr/>
                <p:nvPr/>
              </p:nvSpPr>
              <p:spPr>
                <a:xfrm>
                  <a:off x="626133" y="652663"/>
                  <a:ext cx="467804" cy="467804"/>
                </a:xfrm>
                <a:prstGeom prst="ellipse">
                  <a:avLst/>
                </a:prstGeom>
                <a:solidFill>
                  <a:srgbClr val="F370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92;p15">
                  <a:extLst>
                    <a:ext uri="{FF2B5EF4-FFF2-40B4-BE49-F238E27FC236}">
                      <a16:creationId xmlns:a16="http://schemas.microsoft.com/office/drawing/2014/main" id="{068082D1-B49A-DBAB-BC62-2EBA01BE4A84}"/>
                    </a:ext>
                  </a:extLst>
                </p:cNvPr>
                <p:cNvSpPr txBox="1"/>
                <p:nvPr/>
              </p:nvSpPr>
              <p:spPr>
                <a:xfrm>
                  <a:off x="609355" y="624270"/>
                  <a:ext cx="501359" cy="495876"/>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200" b="1" i="0" u="none" strike="noStrike" cap="none">
                      <a:solidFill>
                        <a:schemeClr val="lt1"/>
                      </a:solidFill>
                      <a:latin typeface="Calibri"/>
                      <a:ea typeface="Calibri"/>
                      <a:cs typeface="Calibri"/>
                      <a:sym typeface="Calibri"/>
                    </a:rPr>
                    <a:t>2</a:t>
                  </a:r>
                  <a:endParaRPr sz="320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245712" y="5447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b="1">
                <a:solidFill>
                  <a:srgbClr val="005395"/>
                </a:solidFill>
                <a:latin typeface="Calibri"/>
                <a:ea typeface="Calibri"/>
                <a:cs typeface="Calibri"/>
                <a:sym typeface="Calibri"/>
              </a:rPr>
              <a:t>Help Gabriella</a:t>
            </a:r>
            <a:endParaRPr sz="3600" b="1">
              <a:solidFill>
                <a:srgbClr val="005395"/>
              </a:solidFill>
              <a:latin typeface="Calibri"/>
              <a:ea typeface="Calibri"/>
              <a:cs typeface="Calibri"/>
              <a:sym typeface="Calibri"/>
            </a:endParaRPr>
          </a:p>
        </p:txBody>
      </p:sp>
      <p:sp>
        <p:nvSpPr>
          <p:cNvPr id="106" name="Google Shape;106;p16"/>
          <p:cNvSpPr txBox="1">
            <a:spLocks noGrp="1"/>
          </p:cNvSpPr>
          <p:nvPr>
            <p:ph type="body" idx="1"/>
          </p:nvPr>
        </p:nvSpPr>
        <p:spPr>
          <a:xfrm>
            <a:off x="245712" y="1252151"/>
            <a:ext cx="40590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800">
                <a:solidFill>
                  <a:schemeClr val="dk1"/>
                </a:solidFill>
                <a:latin typeface="Calibri"/>
                <a:ea typeface="Calibri"/>
                <a:cs typeface="Calibri"/>
                <a:sym typeface="Calibri"/>
              </a:rPr>
              <a:t>Gabriella needs our help to become a better saver! To start, can you help Gabriella find her piggy bank? Her room is a mess. </a:t>
            </a:r>
            <a:endParaRPr sz="2800">
              <a:solidFill>
                <a:schemeClr val="dk1"/>
              </a:solidFill>
              <a:latin typeface="Calibri"/>
              <a:ea typeface="Calibri"/>
              <a:cs typeface="Calibri"/>
              <a:sym typeface="Calibri"/>
            </a:endParaRPr>
          </a:p>
        </p:txBody>
      </p:sp>
      <p:pic>
        <p:nvPicPr>
          <p:cNvPr id="107" name="Google Shape;107;p16"/>
          <p:cNvPicPr preferRelativeResize="0"/>
          <p:nvPr/>
        </p:nvPicPr>
        <p:blipFill rotWithShape="1">
          <a:blip r:embed="rId3">
            <a:alphaModFix/>
          </a:blip>
          <a:srcRect/>
          <a:stretch/>
        </p:blipFill>
        <p:spPr>
          <a:xfrm>
            <a:off x="4370700" y="544701"/>
            <a:ext cx="4661183" cy="4313780"/>
          </a:xfrm>
          <a:prstGeom prst="rect">
            <a:avLst/>
          </a:prstGeom>
          <a:noFill/>
          <a:ln>
            <a:noFill/>
          </a:ln>
        </p:spPr>
      </p:pic>
      <p:sp>
        <p:nvSpPr>
          <p:cNvPr id="2" name="Google Shape;117;p17">
            <a:extLst>
              <a:ext uri="{FF2B5EF4-FFF2-40B4-BE49-F238E27FC236}">
                <a16:creationId xmlns:a16="http://schemas.microsoft.com/office/drawing/2014/main" id="{83551CCE-83ED-A0B4-F45A-4D1C3CEA228B}"/>
              </a:ext>
            </a:extLst>
          </p:cNvPr>
          <p:cNvSpPr/>
          <p:nvPr/>
        </p:nvSpPr>
        <p:spPr>
          <a:xfrm>
            <a:off x="0" y="4730394"/>
            <a:ext cx="9144000" cy="421731"/>
          </a:xfrm>
          <a:prstGeom prst="rect">
            <a:avLst/>
          </a:prstGeom>
          <a:solidFill>
            <a:srgbClr val="93D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b2be36-1f58-4fbf-8df8-db9f01ef9d96">
      <Terms xmlns="http://schemas.microsoft.com/office/infopath/2007/PartnerControls"/>
    </lcf76f155ced4ddcb4097134ff3c332f>
    <SharedWithUsers xmlns="d5272e6c-2adb-4d71-a95f-1b01ea15e848">
      <UserInfo>
        <DisplayName>Kelsey Havemann</DisplayName>
        <AccountId>47</AccountId>
        <AccountType/>
      </UserInfo>
      <UserInfo>
        <DisplayName>Annie Galvin</DisplayName>
        <AccountId>29</AccountId>
        <AccountType/>
      </UserInfo>
    </SharedWithUsers>
    <SectionedOut xmlns="35b2be36-1f58-4fbf-8df8-db9f01ef9d9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72C1767861EE49ACA5930A1F6F3CD8" ma:contentTypeVersion="15" ma:contentTypeDescription="Create a new document." ma:contentTypeScope="" ma:versionID="153cc38d81c0b47ff8e451c6efe34b76">
  <xsd:schema xmlns:xsd="http://www.w3.org/2001/XMLSchema" xmlns:xs="http://www.w3.org/2001/XMLSchema" xmlns:p="http://schemas.microsoft.com/office/2006/metadata/properties" xmlns:ns2="d5272e6c-2adb-4d71-a95f-1b01ea15e848" xmlns:ns3="35b2be36-1f58-4fbf-8df8-db9f01ef9d96" targetNamespace="http://schemas.microsoft.com/office/2006/metadata/properties" ma:root="true" ma:fieldsID="e980b2ade84add2b2eeeafc179933d41" ns2:_="" ns3:_="">
    <xsd:import namespace="d5272e6c-2adb-4d71-a95f-1b01ea15e848"/>
    <xsd:import namespace="35b2be36-1f58-4fbf-8df8-db9f01ef9d9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3:MediaServiceOCR" minOccurs="0"/>
                <xsd:element ref="ns3:MediaServiceSearchProperties" minOccurs="0"/>
                <xsd:element ref="ns3:Section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72e6c-2adb-4d71-a95f-1b01ea15e84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b2be36-1f58-4fbf-8df8-db9f01ef9d9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2e6ee2e-04b3-49ea-b2b4-c4a3410cfef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SectionedOut" ma:index="22" nillable="true" ma:displayName="Sectioned Out" ma:description="Interview has had highlighted sections clipped as requested" ma:format="Dropdown" ma:internalName="SectionedOu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DEDA7-E48A-4DA6-B8CD-F2E775DF62C2}">
  <ds:schemaRefs>
    <ds:schemaRef ds:uri="35b2be36-1f58-4fbf-8df8-db9f01ef9d96"/>
    <ds:schemaRef ds:uri="d5272e6c-2adb-4d71-a95f-1b01ea15e84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23C9965-CC39-4B67-98F5-29DCC78126D7}">
  <ds:schemaRefs>
    <ds:schemaRef ds:uri="35b2be36-1f58-4fbf-8df8-db9f01ef9d96"/>
    <ds:schemaRef ds:uri="d5272e6c-2adb-4d71-a95f-1b01ea15e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B5DA5E-B115-41E5-9BBC-107B56B183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3144</Words>
  <Application>Microsoft Office PowerPoint</Application>
  <PresentationFormat>On-screen Show (16:9)</PresentationFormat>
  <Paragraphs>232</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PowerPoint Presentation</vt:lpstr>
      <vt:lpstr>PowerPoint Presentation</vt:lpstr>
      <vt:lpstr>PowerPoint Presentation</vt:lpstr>
      <vt:lpstr>Meet Gabriella </vt:lpstr>
      <vt:lpstr>Gabriella Does Chores</vt:lpstr>
      <vt:lpstr>Allowance Time</vt:lpstr>
      <vt:lpstr>Gabriella’s Challenge</vt:lpstr>
      <vt:lpstr>Are you more of a </vt:lpstr>
      <vt:lpstr>Help Gabriella</vt:lpstr>
      <vt:lpstr>Find the Piggy Bank </vt:lpstr>
      <vt:lpstr>Will your solution work?</vt:lpstr>
      <vt:lpstr>Well done!</vt:lpstr>
      <vt:lpstr>Piggy Bank Found</vt:lpstr>
      <vt:lpstr>Bank Her Savings</vt:lpstr>
      <vt:lpstr>Get Gabriella  to the Bank </vt:lpstr>
      <vt:lpstr>Will your solution work?</vt:lpstr>
      <vt:lpstr>Money Deposited</vt:lpstr>
      <vt:lpstr>Savings Goal</vt:lpstr>
      <vt:lpstr>Decode the Clues</vt:lpstr>
      <vt:lpstr>Is your solution correct?</vt:lpstr>
      <vt:lpstr>PowerPoint Presentation</vt:lpstr>
      <vt:lpstr>Picture It</vt:lpstr>
      <vt:lpstr>Another Savings Goal</vt:lpstr>
      <vt:lpstr>A Savings Plan</vt:lpstr>
      <vt:lpstr>Will your solution work?</vt:lpstr>
      <vt:lpstr>How Long</vt:lpstr>
      <vt:lpstr>Did She Make It?</vt:lpstr>
      <vt:lpstr>What is your  solution to  this puzzle?</vt:lpstr>
      <vt:lpstr>Well done!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Annie Galvin</dc:creator>
  <cp:lastModifiedBy>Kelsey Havemann</cp:lastModifiedBy>
  <cp:revision>10</cp:revision>
  <dcterms:modified xsi:type="dcterms:W3CDTF">2025-02-20T16:55:17Z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0x010100F872C1767861EE49ACA5930A1F6F3CD8</vt:lpwstr>
  </property>
  <property fmtid="{D5CDD505-2E9C-101B-9397-08002B2CF9AE}" pid="3" name="MediaServiceImageTags">
    <vt:lpwstr/>
  </property>
</Properties>
</file>