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1" r:id="rId4"/>
  </p:sldMasterIdLst>
  <p:notesMasterIdLst>
    <p:notesMasterId r:id="rId57"/>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000000"/>
          </p15:clr>
        </p15:guide>
        <p15:guide id="2" pos="2880">
          <p15:clr>
            <a:srgbClr val="000000"/>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ilary Hunt" initials="" lastIdx="7"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1F34C06-A464-494B-BEE1-01E272CCF221}">
  <a:tblStyle styleId="{C1F34C06-A464-494B-BEE1-01E272CCF221}"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73316" autoAdjust="0"/>
  </p:normalViewPr>
  <p:slideViewPr>
    <p:cSldViewPr snapToGrid="0">
      <p:cViewPr varScale="1">
        <p:scale>
          <a:sx n="107" d="100"/>
          <a:sy n="107" d="100"/>
        </p:scale>
        <p:origin x="1734" y="9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commentAuthors" Target="commentAuthors.xml"/><Relationship Id="rId5" Type="http://schemas.openxmlformats.org/officeDocument/2006/relationships/slide" Target="slides/slide1.xml"/><Relationship Id="rId61" Type="http://schemas.openxmlformats.org/officeDocument/2006/relationships/theme" Target="theme/them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notesMaster" Target="notesMasters/notesMaster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lsey Havemann" userId="6d32b5c1-9560-4b96-ad7e-87204fedf940" providerId="ADAL" clId="{7052ABD5-BC1F-49D3-96F5-4533FA89CB74}"/>
    <pc:docChg chg="undo custSel modSld">
      <pc:chgData name="Kelsey Havemann" userId="6d32b5c1-9560-4b96-ad7e-87204fedf940" providerId="ADAL" clId="{7052ABD5-BC1F-49D3-96F5-4533FA89CB74}" dt="2025-03-17T01:37:11.840" v="315" actId="113"/>
      <pc:docMkLst>
        <pc:docMk/>
      </pc:docMkLst>
      <pc:sldChg chg="modNotesTx">
        <pc:chgData name="Kelsey Havemann" userId="6d32b5c1-9560-4b96-ad7e-87204fedf940" providerId="ADAL" clId="{7052ABD5-BC1F-49D3-96F5-4533FA89CB74}" dt="2025-03-17T00:20:12.190" v="5" actId="113"/>
        <pc:sldMkLst>
          <pc:docMk/>
          <pc:sldMk cId="0" sldId="256"/>
        </pc:sldMkLst>
      </pc:sldChg>
      <pc:sldChg chg="modNotesTx">
        <pc:chgData name="Kelsey Havemann" userId="6d32b5c1-9560-4b96-ad7e-87204fedf940" providerId="ADAL" clId="{7052ABD5-BC1F-49D3-96F5-4533FA89CB74}" dt="2025-03-17T00:20:40.258" v="9" actId="20577"/>
        <pc:sldMkLst>
          <pc:docMk/>
          <pc:sldMk cId="0" sldId="257"/>
        </pc:sldMkLst>
      </pc:sldChg>
      <pc:sldChg chg="modNotesTx">
        <pc:chgData name="Kelsey Havemann" userId="6d32b5c1-9560-4b96-ad7e-87204fedf940" providerId="ADAL" clId="{7052ABD5-BC1F-49D3-96F5-4533FA89CB74}" dt="2025-03-17T00:21:06.755" v="13" actId="113"/>
        <pc:sldMkLst>
          <pc:docMk/>
          <pc:sldMk cId="0" sldId="258"/>
        </pc:sldMkLst>
      </pc:sldChg>
      <pc:sldChg chg="addSp delSp mod modNotesTx">
        <pc:chgData name="Kelsey Havemann" userId="6d32b5c1-9560-4b96-ad7e-87204fedf940" providerId="ADAL" clId="{7052ABD5-BC1F-49D3-96F5-4533FA89CB74}" dt="2025-03-17T00:21:30.335" v="17" actId="113"/>
        <pc:sldMkLst>
          <pc:docMk/>
          <pc:sldMk cId="0" sldId="259"/>
        </pc:sldMkLst>
        <pc:spChg chg="add del">
          <ac:chgData name="Kelsey Havemann" userId="6d32b5c1-9560-4b96-ad7e-87204fedf940" providerId="ADAL" clId="{7052ABD5-BC1F-49D3-96F5-4533FA89CB74}" dt="2025-03-17T00:21:22.987" v="15" actId="22"/>
          <ac:spMkLst>
            <pc:docMk/>
            <pc:sldMk cId="0" sldId="259"/>
            <ac:spMk id="3" creationId="{F16EF8FF-0176-68FE-9F20-A8820FE57EA7}"/>
          </ac:spMkLst>
        </pc:spChg>
      </pc:sldChg>
      <pc:sldChg chg="modNotesTx">
        <pc:chgData name="Kelsey Havemann" userId="6d32b5c1-9560-4b96-ad7e-87204fedf940" providerId="ADAL" clId="{7052ABD5-BC1F-49D3-96F5-4533FA89CB74}" dt="2025-03-17T00:21:51.888" v="19" actId="113"/>
        <pc:sldMkLst>
          <pc:docMk/>
          <pc:sldMk cId="0" sldId="260"/>
        </pc:sldMkLst>
      </pc:sldChg>
      <pc:sldChg chg="modNotesTx">
        <pc:chgData name="Kelsey Havemann" userId="6d32b5c1-9560-4b96-ad7e-87204fedf940" providerId="ADAL" clId="{7052ABD5-BC1F-49D3-96F5-4533FA89CB74}" dt="2025-03-17T00:22:10.327" v="21" actId="113"/>
        <pc:sldMkLst>
          <pc:docMk/>
          <pc:sldMk cId="0" sldId="261"/>
        </pc:sldMkLst>
      </pc:sldChg>
      <pc:sldChg chg="modNotesTx">
        <pc:chgData name="Kelsey Havemann" userId="6d32b5c1-9560-4b96-ad7e-87204fedf940" providerId="ADAL" clId="{7052ABD5-BC1F-49D3-96F5-4533FA89CB74}" dt="2025-03-17T00:22:59.186" v="27" actId="113"/>
        <pc:sldMkLst>
          <pc:docMk/>
          <pc:sldMk cId="0" sldId="262"/>
        </pc:sldMkLst>
      </pc:sldChg>
      <pc:sldChg chg="modNotesTx">
        <pc:chgData name="Kelsey Havemann" userId="6d32b5c1-9560-4b96-ad7e-87204fedf940" providerId="ADAL" clId="{7052ABD5-BC1F-49D3-96F5-4533FA89CB74}" dt="2025-03-17T00:23:35.030" v="31" actId="113"/>
        <pc:sldMkLst>
          <pc:docMk/>
          <pc:sldMk cId="0" sldId="263"/>
        </pc:sldMkLst>
      </pc:sldChg>
      <pc:sldChg chg="modNotesTx">
        <pc:chgData name="Kelsey Havemann" userId="6d32b5c1-9560-4b96-ad7e-87204fedf940" providerId="ADAL" clId="{7052ABD5-BC1F-49D3-96F5-4533FA89CB74}" dt="2025-03-17T00:23:55.572" v="33" actId="113"/>
        <pc:sldMkLst>
          <pc:docMk/>
          <pc:sldMk cId="0" sldId="264"/>
        </pc:sldMkLst>
      </pc:sldChg>
      <pc:sldChg chg="modNotesTx">
        <pc:chgData name="Kelsey Havemann" userId="6d32b5c1-9560-4b96-ad7e-87204fedf940" providerId="ADAL" clId="{7052ABD5-BC1F-49D3-96F5-4533FA89CB74}" dt="2025-03-17T00:24:35.891" v="38" actId="113"/>
        <pc:sldMkLst>
          <pc:docMk/>
          <pc:sldMk cId="0" sldId="265"/>
        </pc:sldMkLst>
      </pc:sldChg>
      <pc:sldChg chg="modNotesTx">
        <pc:chgData name="Kelsey Havemann" userId="6d32b5c1-9560-4b96-ad7e-87204fedf940" providerId="ADAL" clId="{7052ABD5-BC1F-49D3-96F5-4533FA89CB74}" dt="2025-03-17T00:24:58.333" v="40" actId="113"/>
        <pc:sldMkLst>
          <pc:docMk/>
          <pc:sldMk cId="0" sldId="266"/>
        </pc:sldMkLst>
      </pc:sldChg>
      <pc:sldChg chg="modNotesTx">
        <pc:chgData name="Kelsey Havemann" userId="6d32b5c1-9560-4b96-ad7e-87204fedf940" providerId="ADAL" clId="{7052ABD5-BC1F-49D3-96F5-4533FA89CB74}" dt="2025-03-17T00:25:49.231" v="48" actId="113"/>
        <pc:sldMkLst>
          <pc:docMk/>
          <pc:sldMk cId="0" sldId="267"/>
        </pc:sldMkLst>
      </pc:sldChg>
      <pc:sldChg chg="modNotesTx">
        <pc:chgData name="Kelsey Havemann" userId="6d32b5c1-9560-4b96-ad7e-87204fedf940" providerId="ADAL" clId="{7052ABD5-BC1F-49D3-96F5-4533FA89CB74}" dt="2025-03-17T00:26:19.608" v="50" actId="113"/>
        <pc:sldMkLst>
          <pc:docMk/>
          <pc:sldMk cId="0" sldId="268"/>
        </pc:sldMkLst>
      </pc:sldChg>
      <pc:sldChg chg="modNotesTx">
        <pc:chgData name="Kelsey Havemann" userId="6d32b5c1-9560-4b96-ad7e-87204fedf940" providerId="ADAL" clId="{7052ABD5-BC1F-49D3-96F5-4533FA89CB74}" dt="2025-03-17T00:26:38.475" v="52" actId="113"/>
        <pc:sldMkLst>
          <pc:docMk/>
          <pc:sldMk cId="0" sldId="269"/>
        </pc:sldMkLst>
      </pc:sldChg>
      <pc:sldChg chg="modNotesTx">
        <pc:chgData name="Kelsey Havemann" userId="6d32b5c1-9560-4b96-ad7e-87204fedf940" providerId="ADAL" clId="{7052ABD5-BC1F-49D3-96F5-4533FA89CB74}" dt="2025-03-17T00:27:03.623" v="54" actId="113"/>
        <pc:sldMkLst>
          <pc:docMk/>
          <pc:sldMk cId="0" sldId="270"/>
        </pc:sldMkLst>
      </pc:sldChg>
      <pc:sldChg chg="modNotesTx">
        <pc:chgData name="Kelsey Havemann" userId="6d32b5c1-9560-4b96-ad7e-87204fedf940" providerId="ADAL" clId="{7052ABD5-BC1F-49D3-96F5-4533FA89CB74}" dt="2025-03-17T00:27:33.452" v="56" actId="113"/>
        <pc:sldMkLst>
          <pc:docMk/>
          <pc:sldMk cId="0" sldId="271"/>
        </pc:sldMkLst>
      </pc:sldChg>
      <pc:sldChg chg="modNotesTx">
        <pc:chgData name="Kelsey Havemann" userId="6d32b5c1-9560-4b96-ad7e-87204fedf940" providerId="ADAL" clId="{7052ABD5-BC1F-49D3-96F5-4533FA89CB74}" dt="2025-03-17T00:42:03.376" v="64" actId="113"/>
        <pc:sldMkLst>
          <pc:docMk/>
          <pc:sldMk cId="0" sldId="272"/>
        </pc:sldMkLst>
      </pc:sldChg>
      <pc:sldChg chg="modNotesTx">
        <pc:chgData name="Kelsey Havemann" userId="6d32b5c1-9560-4b96-ad7e-87204fedf940" providerId="ADAL" clId="{7052ABD5-BC1F-49D3-96F5-4533FA89CB74}" dt="2025-03-17T01:04:53.739" v="66" actId="113"/>
        <pc:sldMkLst>
          <pc:docMk/>
          <pc:sldMk cId="0" sldId="273"/>
        </pc:sldMkLst>
      </pc:sldChg>
      <pc:sldChg chg="modNotesTx">
        <pc:chgData name="Kelsey Havemann" userId="6d32b5c1-9560-4b96-ad7e-87204fedf940" providerId="ADAL" clId="{7052ABD5-BC1F-49D3-96F5-4533FA89CB74}" dt="2025-03-17T01:05:20.262" v="68" actId="113"/>
        <pc:sldMkLst>
          <pc:docMk/>
          <pc:sldMk cId="0" sldId="274"/>
        </pc:sldMkLst>
      </pc:sldChg>
      <pc:sldChg chg="modNotesTx">
        <pc:chgData name="Kelsey Havemann" userId="6d32b5c1-9560-4b96-ad7e-87204fedf940" providerId="ADAL" clId="{7052ABD5-BC1F-49D3-96F5-4533FA89CB74}" dt="2025-03-17T01:06:02.146" v="76" actId="113"/>
        <pc:sldMkLst>
          <pc:docMk/>
          <pc:sldMk cId="0" sldId="275"/>
        </pc:sldMkLst>
      </pc:sldChg>
      <pc:sldChg chg="modNotesTx">
        <pc:chgData name="Kelsey Havemann" userId="6d32b5c1-9560-4b96-ad7e-87204fedf940" providerId="ADAL" clId="{7052ABD5-BC1F-49D3-96F5-4533FA89CB74}" dt="2025-03-17T01:06:48.294" v="78" actId="113"/>
        <pc:sldMkLst>
          <pc:docMk/>
          <pc:sldMk cId="0" sldId="276"/>
        </pc:sldMkLst>
      </pc:sldChg>
      <pc:sldChg chg="modNotesTx">
        <pc:chgData name="Kelsey Havemann" userId="6d32b5c1-9560-4b96-ad7e-87204fedf940" providerId="ADAL" clId="{7052ABD5-BC1F-49D3-96F5-4533FA89CB74}" dt="2025-03-17T01:07:18.027" v="83" actId="113"/>
        <pc:sldMkLst>
          <pc:docMk/>
          <pc:sldMk cId="0" sldId="277"/>
        </pc:sldMkLst>
      </pc:sldChg>
      <pc:sldChg chg="modNotesTx">
        <pc:chgData name="Kelsey Havemann" userId="6d32b5c1-9560-4b96-ad7e-87204fedf940" providerId="ADAL" clId="{7052ABD5-BC1F-49D3-96F5-4533FA89CB74}" dt="2025-03-17T01:07:46.425" v="85" actId="113"/>
        <pc:sldMkLst>
          <pc:docMk/>
          <pc:sldMk cId="0" sldId="278"/>
        </pc:sldMkLst>
      </pc:sldChg>
      <pc:sldChg chg="modNotesTx">
        <pc:chgData name="Kelsey Havemann" userId="6d32b5c1-9560-4b96-ad7e-87204fedf940" providerId="ADAL" clId="{7052ABD5-BC1F-49D3-96F5-4533FA89CB74}" dt="2025-03-17T01:08:21.343" v="90" actId="113"/>
        <pc:sldMkLst>
          <pc:docMk/>
          <pc:sldMk cId="0" sldId="279"/>
        </pc:sldMkLst>
      </pc:sldChg>
      <pc:sldChg chg="modNotesTx">
        <pc:chgData name="Kelsey Havemann" userId="6d32b5c1-9560-4b96-ad7e-87204fedf940" providerId="ADAL" clId="{7052ABD5-BC1F-49D3-96F5-4533FA89CB74}" dt="2025-03-17T01:09:24.110" v="92" actId="113"/>
        <pc:sldMkLst>
          <pc:docMk/>
          <pc:sldMk cId="0" sldId="280"/>
        </pc:sldMkLst>
      </pc:sldChg>
      <pc:sldChg chg="modNotesTx">
        <pc:chgData name="Kelsey Havemann" userId="6d32b5c1-9560-4b96-ad7e-87204fedf940" providerId="ADAL" clId="{7052ABD5-BC1F-49D3-96F5-4533FA89CB74}" dt="2025-03-17T01:09:55.321" v="94" actId="113"/>
        <pc:sldMkLst>
          <pc:docMk/>
          <pc:sldMk cId="0" sldId="281"/>
        </pc:sldMkLst>
      </pc:sldChg>
      <pc:sldChg chg="modNotesTx">
        <pc:chgData name="Kelsey Havemann" userId="6d32b5c1-9560-4b96-ad7e-87204fedf940" providerId="ADAL" clId="{7052ABD5-BC1F-49D3-96F5-4533FA89CB74}" dt="2025-03-17T01:10:16.443" v="96" actId="113"/>
        <pc:sldMkLst>
          <pc:docMk/>
          <pc:sldMk cId="0" sldId="282"/>
        </pc:sldMkLst>
      </pc:sldChg>
      <pc:sldChg chg="modNotesTx">
        <pc:chgData name="Kelsey Havemann" userId="6d32b5c1-9560-4b96-ad7e-87204fedf940" providerId="ADAL" clId="{7052ABD5-BC1F-49D3-96F5-4533FA89CB74}" dt="2025-03-17T01:11:00.915" v="104" actId="113"/>
        <pc:sldMkLst>
          <pc:docMk/>
          <pc:sldMk cId="0" sldId="283"/>
        </pc:sldMkLst>
      </pc:sldChg>
      <pc:sldChg chg="modNotesTx">
        <pc:chgData name="Kelsey Havemann" userId="6d32b5c1-9560-4b96-ad7e-87204fedf940" providerId="ADAL" clId="{7052ABD5-BC1F-49D3-96F5-4533FA89CB74}" dt="2025-03-17T01:12:24.714" v="111" actId="20577"/>
        <pc:sldMkLst>
          <pc:docMk/>
          <pc:sldMk cId="0" sldId="284"/>
        </pc:sldMkLst>
      </pc:sldChg>
      <pc:sldChg chg="modNotesTx">
        <pc:chgData name="Kelsey Havemann" userId="6d32b5c1-9560-4b96-ad7e-87204fedf940" providerId="ADAL" clId="{7052ABD5-BC1F-49D3-96F5-4533FA89CB74}" dt="2025-03-17T01:13:54.728" v="123" actId="20577"/>
        <pc:sldMkLst>
          <pc:docMk/>
          <pc:sldMk cId="0" sldId="285"/>
        </pc:sldMkLst>
      </pc:sldChg>
      <pc:sldChg chg="modNotesTx">
        <pc:chgData name="Kelsey Havemann" userId="6d32b5c1-9560-4b96-ad7e-87204fedf940" providerId="ADAL" clId="{7052ABD5-BC1F-49D3-96F5-4533FA89CB74}" dt="2025-03-17T01:15:07.261" v="131" actId="113"/>
        <pc:sldMkLst>
          <pc:docMk/>
          <pc:sldMk cId="0" sldId="286"/>
        </pc:sldMkLst>
      </pc:sldChg>
      <pc:sldChg chg="modNotesTx">
        <pc:chgData name="Kelsey Havemann" userId="6d32b5c1-9560-4b96-ad7e-87204fedf940" providerId="ADAL" clId="{7052ABD5-BC1F-49D3-96F5-4533FA89CB74}" dt="2025-03-17T01:15:41.258" v="133" actId="113"/>
        <pc:sldMkLst>
          <pc:docMk/>
          <pc:sldMk cId="0" sldId="287"/>
        </pc:sldMkLst>
      </pc:sldChg>
      <pc:sldChg chg="modNotesTx">
        <pc:chgData name="Kelsey Havemann" userId="6d32b5c1-9560-4b96-ad7e-87204fedf940" providerId="ADAL" clId="{7052ABD5-BC1F-49D3-96F5-4533FA89CB74}" dt="2025-03-17T01:15:59.338" v="135" actId="113"/>
        <pc:sldMkLst>
          <pc:docMk/>
          <pc:sldMk cId="0" sldId="288"/>
        </pc:sldMkLst>
      </pc:sldChg>
      <pc:sldChg chg="modNotesTx">
        <pc:chgData name="Kelsey Havemann" userId="6d32b5c1-9560-4b96-ad7e-87204fedf940" providerId="ADAL" clId="{7052ABD5-BC1F-49D3-96F5-4533FA89CB74}" dt="2025-03-17T01:16:33.978" v="140" actId="113"/>
        <pc:sldMkLst>
          <pc:docMk/>
          <pc:sldMk cId="0" sldId="289"/>
        </pc:sldMkLst>
      </pc:sldChg>
      <pc:sldChg chg="modNotesTx">
        <pc:chgData name="Kelsey Havemann" userId="6d32b5c1-9560-4b96-ad7e-87204fedf940" providerId="ADAL" clId="{7052ABD5-BC1F-49D3-96F5-4533FA89CB74}" dt="2025-03-17T01:17:08.335" v="142" actId="113"/>
        <pc:sldMkLst>
          <pc:docMk/>
          <pc:sldMk cId="0" sldId="290"/>
        </pc:sldMkLst>
      </pc:sldChg>
      <pc:sldChg chg="modNotesTx">
        <pc:chgData name="Kelsey Havemann" userId="6d32b5c1-9560-4b96-ad7e-87204fedf940" providerId="ADAL" clId="{7052ABD5-BC1F-49D3-96F5-4533FA89CB74}" dt="2025-03-17T01:19:07.906" v="146" actId="20577"/>
        <pc:sldMkLst>
          <pc:docMk/>
          <pc:sldMk cId="0" sldId="291"/>
        </pc:sldMkLst>
      </pc:sldChg>
      <pc:sldChg chg="modNotesTx">
        <pc:chgData name="Kelsey Havemann" userId="6d32b5c1-9560-4b96-ad7e-87204fedf940" providerId="ADAL" clId="{7052ABD5-BC1F-49D3-96F5-4533FA89CB74}" dt="2025-03-17T01:19:43.243" v="150" actId="20577"/>
        <pc:sldMkLst>
          <pc:docMk/>
          <pc:sldMk cId="0" sldId="292"/>
        </pc:sldMkLst>
      </pc:sldChg>
      <pc:sldChg chg="modNotesTx">
        <pc:chgData name="Kelsey Havemann" userId="6d32b5c1-9560-4b96-ad7e-87204fedf940" providerId="ADAL" clId="{7052ABD5-BC1F-49D3-96F5-4533FA89CB74}" dt="2025-03-17T01:22:47.771" v="154" actId="20577"/>
        <pc:sldMkLst>
          <pc:docMk/>
          <pc:sldMk cId="0" sldId="293"/>
        </pc:sldMkLst>
      </pc:sldChg>
      <pc:sldChg chg="modNotesTx">
        <pc:chgData name="Kelsey Havemann" userId="6d32b5c1-9560-4b96-ad7e-87204fedf940" providerId="ADAL" clId="{7052ABD5-BC1F-49D3-96F5-4533FA89CB74}" dt="2025-03-17T01:23:11.647" v="158" actId="20577"/>
        <pc:sldMkLst>
          <pc:docMk/>
          <pc:sldMk cId="0" sldId="294"/>
        </pc:sldMkLst>
      </pc:sldChg>
      <pc:sldChg chg="modNotesTx">
        <pc:chgData name="Kelsey Havemann" userId="6d32b5c1-9560-4b96-ad7e-87204fedf940" providerId="ADAL" clId="{7052ABD5-BC1F-49D3-96F5-4533FA89CB74}" dt="2025-03-17T01:23:47.617" v="163" actId="113"/>
        <pc:sldMkLst>
          <pc:docMk/>
          <pc:sldMk cId="0" sldId="295"/>
        </pc:sldMkLst>
      </pc:sldChg>
      <pc:sldChg chg="modNotesTx">
        <pc:chgData name="Kelsey Havemann" userId="6d32b5c1-9560-4b96-ad7e-87204fedf940" providerId="ADAL" clId="{7052ABD5-BC1F-49D3-96F5-4533FA89CB74}" dt="2025-03-17T01:24:32.742" v="170" actId="20577"/>
        <pc:sldMkLst>
          <pc:docMk/>
          <pc:sldMk cId="0" sldId="296"/>
        </pc:sldMkLst>
      </pc:sldChg>
      <pc:sldChg chg="modNotesTx">
        <pc:chgData name="Kelsey Havemann" userId="6d32b5c1-9560-4b96-ad7e-87204fedf940" providerId="ADAL" clId="{7052ABD5-BC1F-49D3-96F5-4533FA89CB74}" dt="2025-03-17T01:28:35.223" v="175" actId="113"/>
        <pc:sldMkLst>
          <pc:docMk/>
          <pc:sldMk cId="0" sldId="297"/>
        </pc:sldMkLst>
      </pc:sldChg>
      <pc:sldChg chg="modNotesTx">
        <pc:chgData name="Kelsey Havemann" userId="6d32b5c1-9560-4b96-ad7e-87204fedf940" providerId="ADAL" clId="{7052ABD5-BC1F-49D3-96F5-4533FA89CB74}" dt="2025-03-17T01:29:02.046" v="177" actId="113"/>
        <pc:sldMkLst>
          <pc:docMk/>
          <pc:sldMk cId="0" sldId="298"/>
        </pc:sldMkLst>
      </pc:sldChg>
      <pc:sldChg chg="modNotesTx">
        <pc:chgData name="Kelsey Havemann" userId="6d32b5c1-9560-4b96-ad7e-87204fedf940" providerId="ADAL" clId="{7052ABD5-BC1F-49D3-96F5-4533FA89CB74}" dt="2025-03-17T01:29:26.106" v="181" actId="20577"/>
        <pc:sldMkLst>
          <pc:docMk/>
          <pc:sldMk cId="0" sldId="299"/>
        </pc:sldMkLst>
      </pc:sldChg>
      <pc:sldChg chg="modNotesTx">
        <pc:chgData name="Kelsey Havemann" userId="6d32b5c1-9560-4b96-ad7e-87204fedf940" providerId="ADAL" clId="{7052ABD5-BC1F-49D3-96F5-4533FA89CB74}" dt="2025-03-17T01:31:49.146" v="240" actId="20577"/>
        <pc:sldMkLst>
          <pc:docMk/>
          <pc:sldMk cId="0" sldId="300"/>
        </pc:sldMkLst>
      </pc:sldChg>
      <pc:sldChg chg="modNotesTx">
        <pc:chgData name="Kelsey Havemann" userId="6d32b5c1-9560-4b96-ad7e-87204fedf940" providerId="ADAL" clId="{7052ABD5-BC1F-49D3-96F5-4533FA89CB74}" dt="2025-03-17T01:32:23.573" v="242" actId="113"/>
        <pc:sldMkLst>
          <pc:docMk/>
          <pc:sldMk cId="0" sldId="301"/>
        </pc:sldMkLst>
      </pc:sldChg>
      <pc:sldChg chg="modNotesTx">
        <pc:chgData name="Kelsey Havemann" userId="6d32b5c1-9560-4b96-ad7e-87204fedf940" providerId="ADAL" clId="{7052ABD5-BC1F-49D3-96F5-4533FA89CB74}" dt="2025-03-17T01:33:25.044" v="244" actId="113"/>
        <pc:sldMkLst>
          <pc:docMk/>
          <pc:sldMk cId="0" sldId="302"/>
        </pc:sldMkLst>
      </pc:sldChg>
      <pc:sldChg chg="modNotesTx">
        <pc:chgData name="Kelsey Havemann" userId="6d32b5c1-9560-4b96-ad7e-87204fedf940" providerId="ADAL" clId="{7052ABD5-BC1F-49D3-96F5-4533FA89CB74}" dt="2025-03-17T01:34:36.171" v="297" actId="20577"/>
        <pc:sldMkLst>
          <pc:docMk/>
          <pc:sldMk cId="0" sldId="303"/>
        </pc:sldMkLst>
      </pc:sldChg>
      <pc:sldChg chg="addSp delSp mod modNotesTx">
        <pc:chgData name="Kelsey Havemann" userId="6d32b5c1-9560-4b96-ad7e-87204fedf940" providerId="ADAL" clId="{7052ABD5-BC1F-49D3-96F5-4533FA89CB74}" dt="2025-03-17T01:35:22.815" v="304" actId="113"/>
        <pc:sldMkLst>
          <pc:docMk/>
          <pc:sldMk cId="0" sldId="304"/>
        </pc:sldMkLst>
        <pc:spChg chg="add del">
          <ac:chgData name="Kelsey Havemann" userId="6d32b5c1-9560-4b96-ad7e-87204fedf940" providerId="ADAL" clId="{7052ABD5-BC1F-49D3-96F5-4533FA89CB74}" dt="2025-03-17T01:34:58.487" v="299" actId="22"/>
          <ac:spMkLst>
            <pc:docMk/>
            <pc:sldMk cId="0" sldId="304"/>
            <ac:spMk id="4" creationId="{DFF3F1F9-29B6-0A18-6E1D-226707F13A8C}"/>
          </ac:spMkLst>
        </pc:spChg>
      </pc:sldChg>
      <pc:sldChg chg="modNotesTx">
        <pc:chgData name="Kelsey Havemann" userId="6d32b5c1-9560-4b96-ad7e-87204fedf940" providerId="ADAL" clId="{7052ABD5-BC1F-49D3-96F5-4533FA89CB74}" dt="2025-03-17T01:36:26.974" v="309" actId="113"/>
        <pc:sldMkLst>
          <pc:docMk/>
          <pc:sldMk cId="0" sldId="305"/>
        </pc:sldMkLst>
      </pc:sldChg>
      <pc:sldChg chg="modNotesTx">
        <pc:chgData name="Kelsey Havemann" userId="6d32b5c1-9560-4b96-ad7e-87204fedf940" providerId="ADAL" clId="{7052ABD5-BC1F-49D3-96F5-4533FA89CB74}" dt="2025-03-17T01:36:48.450" v="311" actId="113"/>
        <pc:sldMkLst>
          <pc:docMk/>
          <pc:sldMk cId="0" sldId="306"/>
        </pc:sldMkLst>
      </pc:sldChg>
      <pc:sldChg chg="modNotesTx">
        <pc:chgData name="Kelsey Havemann" userId="6d32b5c1-9560-4b96-ad7e-87204fedf940" providerId="ADAL" clId="{7052ABD5-BC1F-49D3-96F5-4533FA89CB74}" dt="2025-03-17T01:37:11.840" v="315" actId="113"/>
        <pc:sldMkLst>
          <pc:docMk/>
          <pc:sldMk cId="0" sldId="307"/>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88"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
        <p:cNvGrpSpPr/>
        <p:nvPr/>
      </p:nvGrpSpPr>
      <p:grpSpPr>
        <a:xfrm>
          <a:off x="0" y="0"/>
          <a:ext cx="0" cy="0"/>
          <a:chOff x="0" y="0"/>
          <a:chExt cx="0" cy="0"/>
        </a:xfrm>
      </p:grpSpPr>
      <p:sp>
        <p:nvSpPr>
          <p:cNvPr id="17" name="Google Shape;17;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dirty="0"/>
              <a:t>Introduce yourself to the class. Say, </a:t>
            </a:r>
            <a:r>
              <a:rPr lang="en-US" b="1" dirty="0"/>
              <a:t>“Hello.  My name is Ms./Mrs./Mx./Mr.___.” </a:t>
            </a:r>
            <a:r>
              <a:rPr lang="en-US" dirty="0"/>
              <a:t>(Students  generally address adults in school settings as  Ms./Mrs./Mx./Mr. Most use their last name.)</a:t>
            </a:r>
          </a:p>
          <a:p>
            <a:pPr marL="0" lvl="0" indent="0" algn="l" rtl="0">
              <a:lnSpc>
                <a:spcPct val="100000"/>
              </a:lnSpc>
              <a:spcBef>
                <a:spcPts val="0"/>
              </a:spcBef>
              <a:spcAft>
                <a:spcPts val="0"/>
              </a:spcAft>
              <a:buSzPts val="1100"/>
              <a:buNone/>
            </a:pPr>
            <a:endParaRPr lang="en-US" dirty="0"/>
          </a:p>
          <a:p>
            <a:pPr marL="0" lvl="0" indent="0" algn="l" rtl="0">
              <a:lnSpc>
                <a:spcPct val="100000"/>
              </a:lnSpc>
              <a:spcBef>
                <a:spcPts val="0"/>
              </a:spcBef>
              <a:spcAft>
                <a:spcPts val="0"/>
              </a:spcAft>
              <a:buSzPts val="1100"/>
              <a:buNone/>
            </a:pPr>
            <a:r>
              <a:rPr lang="en-US" dirty="0"/>
              <a:t>Say, </a:t>
            </a:r>
            <a:r>
              <a:rPr lang="en-US" b="1" dirty="0"/>
              <a:t>“I’m here today as a volunteer from  (Bank Name). Today we’re going to hear  a story about two siblings.”</a:t>
            </a:r>
            <a:endParaRPr b="1" dirty="0"/>
          </a:p>
        </p:txBody>
      </p:sp>
      <p:sp>
        <p:nvSpPr>
          <p:cNvPr id="18" name="Google Shape;18;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Google Shape;65;g2e6e310e1bc_0_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 name="Google Shape;66;g2e6e310e1bc_0_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Read, </a:t>
            </a:r>
            <a:r>
              <a:rPr lang="en-US" b="1" dirty="0"/>
              <a:t>“Kayla and Todd went to their parents and asked if they’d get them each a new snowboard in time for winter. They told them how much they wanted them and used their very best manners, saying please more than once.” </a:t>
            </a:r>
          </a:p>
          <a:p>
            <a:pPr marL="0" lvl="0" indent="0" algn="l" rtl="0">
              <a:spcBef>
                <a:spcPts val="0"/>
              </a:spcBef>
              <a:spcAft>
                <a:spcPts val="0"/>
              </a:spcAft>
              <a:buNone/>
            </a:pPr>
            <a:endParaRPr lang="en-US" b="1" dirty="0"/>
          </a:p>
          <a:p>
            <a:pPr marL="0" lvl="0" indent="0" algn="l" rtl="0">
              <a:spcBef>
                <a:spcPts val="0"/>
              </a:spcBef>
              <a:spcAft>
                <a:spcPts val="0"/>
              </a:spcAft>
              <a:buNone/>
            </a:pPr>
            <a:r>
              <a:rPr lang="en-US" dirty="0"/>
              <a:t>Ask, </a:t>
            </a:r>
            <a:r>
              <a:rPr lang="en-US" b="1" dirty="0"/>
              <a:t>“What do you think their parents will say?” </a:t>
            </a:r>
            <a:r>
              <a:rPr lang="en-US" dirty="0"/>
              <a:t>Accept a variety of student responses. </a:t>
            </a:r>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Google Shape;70;g2e6e310e1bc_0_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 name="Google Shape;71;g2e6e310e1bc_0_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Read, </a:t>
            </a:r>
            <a:r>
              <a:rPr lang="en-US" b="1" dirty="0"/>
              <a:t>“Their parents thought about it and told them they would help them to buy them…”</a:t>
            </a:r>
            <a:endParaRPr b="1"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g2e6e310e1bc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 name="Google Shape;76;g2e6e310e1bc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Read, </a:t>
            </a:r>
            <a:r>
              <a:rPr lang="en-US" b="1" dirty="0"/>
              <a:t>“...so long as each of them paid for half of  the cost of their new snowboard.” </a:t>
            </a:r>
          </a:p>
          <a:p>
            <a:pPr marL="0" lvl="0" indent="0" algn="l" rtl="0">
              <a:spcBef>
                <a:spcPts val="0"/>
              </a:spcBef>
              <a:spcAft>
                <a:spcPts val="0"/>
              </a:spcAft>
              <a:buNone/>
            </a:pPr>
            <a:endParaRPr lang="en-US" b="1" dirty="0"/>
          </a:p>
          <a:p>
            <a:pPr marL="0" lvl="0" indent="0" algn="l" rtl="0">
              <a:spcBef>
                <a:spcPts val="0"/>
              </a:spcBef>
              <a:spcAft>
                <a:spcPts val="0"/>
              </a:spcAft>
              <a:buNone/>
            </a:pPr>
            <a:r>
              <a:rPr lang="en-US" dirty="0"/>
              <a:t>Ask, </a:t>
            </a:r>
            <a:r>
              <a:rPr lang="en-US" b="1" dirty="0"/>
              <a:t>“Why do you think Todd and Kayla’s parents will pay for only half of what each snowboard will cost?” </a:t>
            </a:r>
            <a:r>
              <a:rPr lang="en-US" dirty="0"/>
              <a:t>Accept and respond to one or more student answers. </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Ask, </a:t>
            </a:r>
            <a:r>
              <a:rPr lang="en-US" b="1" dirty="0"/>
              <a:t>“Do you think it is fair for parents to only pay for half of something their children want and make them pay the other half?”</a:t>
            </a:r>
            <a:r>
              <a:rPr lang="en-US" dirty="0"/>
              <a:t> Allow several students to offer their opinions. </a:t>
            </a:r>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Google Shape;80;g2e6e310e1bc_0_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1" name="Google Shape;81;g2e6e310e1bc_0_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Read, </a:t>
            </a:r>
            <a:r>
              <a:rPr lang="en-US" b="1" dirty="0"/>
              <a:t>“Excited by the thought of days on snowy hills using their new snowboards, Kayla and Todd agreed to the deal.” </a:t>
            </a:r>
            <a:endParaRPr b="1"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g2e6e310e1bc_0_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7" name="Google Shape;87;g2e6e310e1bc_0_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Read</a:t>
            </a:r>
            <a:r>
              <a:rPr lang="en-US" b="1" dirty="0"/>
              <a:t>, “Kayla got right to work mowing lawns  and looking after the neighbors’ cat while they  were away.” </a:t>
            </a:r>
            <a:endParaRPr b="1"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2e6e310e1bc_0_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3" name="Google Shape;93;g2e6e310e1bc_0_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Read, </a:t>
            </a:r>
            <a:r>
              <a:rPr lang="en-US" b="1" dirty="0"/>
              <a:t>“She saved every dollar she made. Even though she was tempted to spend the money on other things she wanted, like a new soccer ball or an entire pepperoni pizza all to herself, she stayed focused on her goal of a new snowboard.” </a:t>
            </a:r>
            <a:r>
              <a:rPr lang="en-US" dirty="0"/>
              <a:t>Point out that Kayla’s money is accumulating under her image on the left side of the screen.</a:t>
            </a:r>
            <a:endParaRP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g2e6e310e1bc_0_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8" name="Google Shape;98;g2e6e310e1bc_0_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Read, </a:t>
            </a:r>
            <a:r>
              <a:rPr lang="en-US" b="1" dirty="0"/>
              <a:t>“Todd got a job at an ice cream store.” </a:t>
            </a:r>
            <a:endParaRPr b="1"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g2e6e310e1bc_0_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2e6e310e1bc_0_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Read</a:t>
            </a:r>
            <a:r>
              <a:rPr lang="en-US" b="1" dirty="0"/>
              <a:t>, “Between what he was paid for each hour he worked and the tips he received from happy customers, he earned even more money than Kayla!” </a:t>
            </a:r>
          </a:p>
          <a:p>
            <a:pPr marL="0" lvl="0" indent="0" algn="l" rtl="0">
              <a:spcBef>
                <a:spcPts val="0"/>
              </a:spcBef>
              <a:spcAft>
                <a:spcPts val="0"/>
              </a:spcAft>
              <a:buNone/>
            </a:pPr>
            <a:endParaRPr lang="en-US" b="1" dirty="0"/>
          </a:p>
          <a:p>
            <a:pPr marL="0" lvl="0" indent="0" algn="l" rtl="0">
              <a:spcBef>
                <a:spcPts val="0"/>
              </a:spcBef>
              <a:spcAft>
                <a:spcPts val="0"/>
              </a:spcAft>
              <a:buNone/>
            </a:pPr>
            <a:r>
              <a:rPr lang="en-US" dirty="0"/>
              <a:t>Ask</a:t>
            </a:r>
            <a:r>
              <a:rPr lang="en-US" b="1" dirty="0"/>
              <a:t>, “What does it mean that Todd received tips from happy customers?” </a:t>
            </a:r>
            <a:r>
              <a:rPr lang="en-US" dirty="0"/>
              <a:t>Take student suggestions. If needed, explain that some people earn money in addition to what they are paid for doing the work. This is usually tied to how well they serve their customers. </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Ask, </a:t>
            </a:r>
            <a:r>
              <a:rPr lang="en-US" b="1" dirty="0"/>
              <a:t>“What do you notice about the amount of money both Todd and Kayla have right now?”</a:t>
            </a:r>
            <a:endParaRPr b="1"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g2e6e310e1bc_0_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 name="Google Shape;108;g2e6e310e1bc_0_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Read, </a:t>
            </a:r>
            <a:r>
              <a:rPr lang="en-US" b="1" dirty="0"/>
              <a:t>“Since Todd was earning more than his sister, he thought it would be fine to spend some of his money. When a new video game was released, he bought it.” </a:t>
            </a:r>
            <a:endParaRPr b="1"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2e6e310e1bc_0_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 name="Google Shape;113;g2e6e310e1bc_0_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Read, </a:t>
            </a:r>
            <a:r>
              <a:rPr lang="en-US" b="1" dirty="0"/>
              <a:t>“When friends wanted to get cheese pizza,  he paid for it.”</a:t>
            </a:r>
            <a:endParaRPr b="1"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
        <p:cNvGrpSpPr/>
        <p:nvPr/>
      </p:nvGrpSpPr>
      <p:grpSpPr>
        <a:xfrm>
          <a:off x="0" y="0"/>
          <a:ext cx="0" cy="0"/>
          <a:chOff x="0" y="0"/>
          <a:chExt cx="0" cy="0"/>
        </a:xfrm>
      </p:grpSpPr>
      <p:sp>
        <p:nvSpPr>
          <p:cNvPr id="24" name="Google Shape;24;g2e6e310e1bc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 name="Google Shape;25;g2e6e310e1bc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Say</a:t>
            </a:r>
            <a:r>
              <a:rPr lang="en-US" b="1" dirty="0"/>
              <a:t>, “Show me with your fingers how many siblings  you have. If you don’t have any, hold up your fist.” </a:t>
            </a:r>
          </a:p>
          <a:p>
            <a:pPr marL="0" lvl="0" indent="0" algn="l" rtl="0">
              <a:spcBef>
                <a:spcPts val="0"/>
              </a:spcBef>
              <a:spcAft>
                <a:spcPts val="0"/>
              </a:spcAft>
              <a:buNone/>
            </a:pPr>
            <a:endParaRPr lang="en-US" b="1" dirty="0"/>
          </a:p>
          <a:p>
            <a:pPr marL="0" lvl="0" indent="0" algn="l" rtl="0">
              <a:spcBef>
                <a:spcPts val="0"/>
              </a:spcBef>
              <a:spcAft>
                <a:spcPts val="0"/>
              </a:spcAft>
              <a:buNone/>
            </a:pPr>
            <a:r>
              <a:rPr lang="en-US" dirty="0"/>
              <a:t>Acknowledge the various numbers of siblings the students indicate. Share how many siblings you have, if any. </a:t>
            </a:r>
            <a:endParaRP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g2e6e310e1bc_0_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8" name="Google Shape;118;g2e6e310e1bc_0_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Read</a:t>
            </a:r>
            <a:r>
              <a:rPr lang="en-US" b="1" dirty="0"/>
              <a:t>, “He put the money he earned in his bank account every time he was paid, but he just couldn’t stop himself from spending it.” </a:t>
            </a:r>
            <a:r>
              <a:rPr lang="en-US" dirty="0"/>
              <a:t>Point out the empty column under Todd’s picture  on the lefthand side of the screen. </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Ask, </a:t>
            </a:r>
            <a:r>
              <a:rPr lang="en-US" b="1" dirty="0"/>
              <a:t>“Where did all of Todd’s money go?” </a:t>
            </a:r>
            <a:r>
              <a:rPr lang="en-US" dirty="0"/>
              <a:t>Call on several students to answer. </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Say, </a:t>
            </a:r>
            <a:r>
              <a:rPr lang="en-US" b="1" dirty="0"/>
              <a:t>“Turn to a partner and share your prediction  for what will happen next.”</a:t>
            </a:r>
            <a:endParaRPr b="1"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g2e6e310e1bc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 name="Google Shape;123;g2e6e310e1bc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Read, </a:t>
            </a:r>
            <a:r>
              <a:rPr lang="en-US" b="1" dirty="0"/>
              <a:t>“When the time came, Kayla had more than enough money. She could even buy a new pair of goggles to go with her new snowboard.”</a:t>
            </a:r>
            <a:endParaRPr b="1"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g2e6e310e1bc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8" name="Google Shape;128;g2e6e310e1bc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Read, </a:t>
            </a:r>
            <a:r>
              <a:rPr lang="en-US" b="1" dirty="0"/>
              <a:t>“Todd couldn’t believe what had happened. He knew he’d made WAY more money than his sister, but he didn’t have anything left. How was he going to get a new snowboard?”</a:t>
            </a:r>
            <a:r>
              <a:rPr lang="en-US" dirty="0"/>
              <a:t> </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Ask, </a:t>
            </a:r>
            <a:r>
              <a:rPr lang="en-US" b="1" dirty="0"/>
              <a:t>“What would you do if you were Todd?”</a:t>
            </a:r>
            <a:endParaRPr b="1"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2e6e310e1bc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 name="Google Shape;133;g2e6e310e1bc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Read, </a:t>
            </a:r>
            <a:r>
              <a:rPr lang="en-US" b="1" dirty="0"/>
              <a:t>“Todd tried asking his parents for more money, but his parents wouldn’t give him any. They said they hoped this would teach him a lesson.”</a:t>
            </a:r>
            <a:endParaRPr b="1"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g2e6e310e1bc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 name="Google Shape;138;g2e6e310e1bc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Read, </a:t>
            </a:r>
            <a:r>
              <a:rPr lang="en-US" b="1" dirty="0"/>
              <a:t>“Todd thought that was completely unfair! He’d gotten a job just like his parents said he should, but still wasn’t getting the snowboard — and Kayla was.” </a:t>
            </a:r>
          </a:p>
          <a:p>
            <a:pPr marL="0" lvl="0" indent="0" algn="l" rtl="0">
              <a:spcBef>
                <a:spcPts val="0"/>
              </a:spcBef>
              <a:spcAft>
                <a:spcPts val="0"/>
              </a:spcAft>
              <a:buNone/>
            </a:pPr>
            <a:endParaRPr lang="en-US" b="1" dirty="0"/>
          </a:p>
          <a:p>
            <a:pPr marL="0" lvl="0" indent="0" algn="l" rtl="0">
              <a:spcBef>
                <a:spcPts val="0"/>
              </a:spcBef>
              <a:spcAft>
                <a:spcPts val="0"/>
              </a:spcAft>
              <a:buNone/>
            </a:pPr>
            <a:r>
              <a:rPr lang="en-US" dirty="0"/>
              <a:t>Ask, </a:t>
            </a:r>
            <a:r>
              <a:rPr lang="en-US" b="1" dirty="0"/>
              <a:t>“What lesson do you think Todd’s parents want him to learn?” </a:t>
            </a:r>
            <a:r>
              <a:rPr lang="en-US" dirty="0"/>
              <a:t>Discuss student responses. </a:t>
            </a:r>
            <a:endParaRPr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2e6e310e1bc_0_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3" name="Google Shape;143;g2e6e310e1bc_0_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Read, </a:t>
            </a:r>
            <a:r>
              <a:rPr lang="en-US" b="1" dirty="0"/>
              <a:t>“Kayla felt bad that her brother wasn’t able to get what he wanted. She offered to give him tips to become a better saver, so he’d be able to get a snowboard the next year.”</a:t>
            </a:r>
            <a:endParaRPr b="1"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2e6e310e1bc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8" name="Google Shape;148;g2e6e310e1bc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Read, </a:t>
            </a:r>
            <a:r>
              <a:rPr lang="en-US" b="1" dirty="0"/>
              <a:t>“Come wintertime, Kayla sped down the slopes with her new snowboard and goggles…”</a:t>
            </a:r>
            <a:endParaRPr b="1"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2e6e310e1bc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 name="Google Shape;153;g2e6e310e1bc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Read</a:t>
            </a:r>
            <a:r>
              <a:rPr lang="en-US" b="1" dirty="0"/>
              <a:t>, “... while Todd followed behind slowly on his old snowboard. He couldn’t wait to try saving again for next year.”</a:t>
            </a:r>
            <a:endParaRPr b="1"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2e6e310e1bc_0_14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dirty="0"/>
              <a:t>Say, </a:t>
            </a:r>
            <a:r>
              <a:rPr lang="en-US" b="1" dirty="0"/>
              <a:t>“Let’s compare Todd and Kayla’s approaches  to making and saving money.” </a:t>
            </a:r>
          </a:p>
          <a:p>
            <a:pPr marL="0" lvl="0" indent="0" algn="l" rtl="0">
              <a:lnSpc>
                <a:spcPct val="100000"/>
              </a:lnSpc>
              <a:spcBef>
                <a:spcPts val="0"/>
              </a:spcBef>
              <a:spcAft>
                <a:spcPts val="0"/>
              </a:spcAft>
              <a:buSzPts val="1100"/>
              <a:buNone/>
            </a:pPr>
            <a:endParaRPr lang="en-US" b="1" dirty="0"/>
          </a:p>
          <a:p>
            <a:pPr marL="0" lvl="0" indent="0" algn="l" rtl="0">
              <a:lnSpc>
                <a:spcPct val="100000"/>
              </a:lnSpc>
              <a:spcBef>
                <a:spcPts val="0"/>
              </a:spcBef>
              <a:spcAft>
                <a:spcPts val="0"/>
              </a:spcAft>
              <a:buSzPts val="1100"/>
              <a:buNone/>
            </a:pPr>
            <a:r>
              <a:rPr lang="en-US" dirty="0"/>
              <a:t>Ask, </a:t>
            </a:r>
            <a:r>
              <a:rPr lang="en-US" b="1" dirty="0"/>
              <a:t>“In what ways were they the same? How were they different?” </a:t>
            </a:r>
          </a:p>
          <a:p>
            <a:pPr marL="0" lvl="0" indent="0" algn="l" rtl="0">
              <a:lnSpc>
                <a:spcPct val="100000"/>
              </a:lnSpc>
              <a:spcBef>
                <a:spcPts val="0"/>
              </a:spcBef>
              <a:spcAft>
                <a:spcPts val="0"/>
              </a:spcAft>
              <a:buSzPts val="1100"/>
              <a:buNone/>
            </a:pPr>
            <a:endParaRPr lang="en-US" b="1" dirty="0"/>
          </a:p>
          <a:p>
            <a:pPr marL="0" lvl="0" indent="0" algn="l" rtl="0">
              <a:lnSpc>
                <a:spcPct val="100000"/>
              </a:lnSpc>
              <a:spcBef>
                <a:spcPts val="0"/>
              </a:spcBef>
              <a:spcAft>
                <a:spcPts val="0"/>
              </a:spcAft>
              <a:buSzPts val="1100"/>
              <a:buNone/>
            </a:pPr>
            <a:r>
              <a:rPr lang="en-US" dirty="0"/>
              <a:t>Say, </a:t>
            </a:r>
            <a:r>
              <a:rPr lang="en-US" b="1" dirty="0"/>
              <a:t>“Turn again to a partner and see how many similarities and differences you can name.” </a:t>
            </a:r>
            <a:r>
              <a:rPr lang="en-US" dirty="0"/>
              <a:t>Call on several pairs, asking each to share only  one example. </a:t>
            </a:r>
            <a:endParaRPr dirty="0"/>
          </a:p>
        </p:txBody>
      </p:sp>
      <p:sp>
        <p:nvSpPr>
          <p:cNvPr id="161" name="Google Shape;161;g2e6e310e1bc_0_1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p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dirty="0"/>
              <a:t>Compare the students’ answers to those shown on  the slide. </a:t>
            </a:r>
          </a:p>
          <a:p>
            <a:pPr marL="0" lvl="0" indent="0" algn="l" rtl="0">
              <a:lnSpc>
                <a:spcPct val="100000"/>
              </a:lnSpc>
              <a:spcBef>
                <a:spcPts val="0"/>
              </a:spcBef>
              <a:spcAft>
                <a:spcPts val="0"/>
              </a:spcAft>
              <a:buSzPts val="1100"/>
              <a:buNone/>
            </a:pPr>
            <a:r>
              <a:rPr lang="en-US" dirty="0"/>
              <a:t>• Savings goal: Kayla and Todd were both saving money to get the same thing — a new snowboard. </a:t>
            </a:r>
          </a:p>
          <a:p>
            <a:pPr marL="0" lvl="0" indent="0" algn="l" rtl="0">
              <a:lnSpc>
                <a:spcPct val="100000"/>
              </a:lnSpc>
              <a:spcBef>
                <a:spcPts val="0"/>
              </a:spcBef>
              <a:spcAft>
                <a:spcPts val="0"/>
              </a:spcAft>
              <a:buSzPts val="1100"/>
              <a:buNone/>
            </a:pPr>
            <a:r>
              <a:rPr lang="en-US" dirty="0"/>
              <a:t>• Earning money: Todd got a regular job where he also earned tips, while Kayla worked for neighbors doing things like mowing lawns and pet sitting.</a:t>
            </a:r>
          </a:p>
          <a:p>
            <a:pPr marL="0" lvl="0" indent="0" algn="l" rtl="0">
              <a:lnSpc>
                <a:spcPct val="100000"/>
              </a:lnSpc>
              <a:spcBef>
                <a:spcPts val="0"/>
              </a:spcBef>
              <a:spcAft>
                <a:spcPts val="0"/>
              </a:spcAft>
              <a:buSzPts val="1100"/>
              <a:buNone/>
            </a:pPr>
            <a:r>
              <a:rPr lang="en-US" dirty="0"/>
              <a:t> • Amount earned: Todd earned more than Kayla.</a:t>
            </a:r>
          </a:p>
          <a:p>
            <a:pPr marL="0" lvl="0" indent="0" algn="l" rtl="0">
              <a:lnSpc>
                <a:spcPct val="100000"/>
              </a:lnSpc>
              <a:spcBef>
                <a:spcPts val="0"/>
              </a:spcBef>
              <a:spcAft>
                <a:spcPts val="0"/>
              </a:spcAft>
              <a:buSzPts val="1100"/>
              <a:buNone/>
            </a:pPr>
            <a:r>
              <a:rPr lang="en-US" dirty="0"/>
              <a:t> • Bank account: Both of them put their money in  the bank — called making a deposit — when they earned it.</a:t>
            </a:r>
          </a:p>
          <a:p>
            <a:pPr marL="0" lvl="0" indent="0" algn="l" rtl="0">
              <a:lnSpc>
                <a:spcPct val="100000"/>
              </a:lnSpc>
              <a:spcBef>
                <a:spcPts val="0"/>
              </a:spcBef>
              <a:spcAft>
                <a:spcPts val="0"/>
              </a:spcAft>
              <a:buSzPts val="1100"/>
              <a:buNone/>
            </a:pPr>
            <a:r>
              <a:rPr lang="en-US" dirty="0"/>
              <a:t> • Spending habits: Kayla didn’t spend any of her money, while Todd spent it all.</a:t>
            </a:r>
          </a:p>
          <a:p>
            <a:pPr marL="0" lvl="0" indent="0" algn="l" rtl="0">
              <a:lnSpc>
                <a:spcPct val="100000"/>
              </a:lnSpc>
              <a:spcBef>
                <a:spcPts val="0"/>
              </a:spcBef>
              <a:spcAft>
                <a:spcPts val="0"/>
              </a:spcAft>
              <a:buSzPts val="1100"/>
              <a:buNone/>
            </a:pPr>
            <a:r>
              <a:rPr lang="en-US" dirty="0"/>
              <a:t> • Result: Kayla not only reached her savings goal, she exceeded it. Todd wasn’t able to reach his at all.</a:t>
            </a:r>
            <a:endParaRPr dirty="0"/>
          </a:p>
        </p:txBody>
      </p:sp>
      <p:sp>
        <p:nvSpPr>
          <p:cNvPr id="171" name="Google Shape;171;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
        <p:cNvGrpSpPr/>
        <p:nvPr/>
      </p:nvGrpSpPr>
      <p:grpSpPr>
        <a:xfrm>
          <a:off x="0" y="0"/>
          <a:ext cx="0" cy="0"/>
          <a:chOff x="0" y="0"/>
          <a:chExt cx="0" cy="0"/>
        </a:xfrm>
      </p:grpSpPr>
      <p:sp>
        <p:nvSpPr>
          <p:cNvPr id="30" name="Google Shape;30;g2e6e310e1bc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 name="Google Shape;31;g2e6e310e1bc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https://www.youtube.com/watch?v=TcowlZf7ptk</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Read, </a:t>
            </a:r>
            <a:r>
              <a:rPr lang="en-US" b="1" dirty="0"/>
              <a:t>“This is a tale of two siblings. Now, these two siblings, Kayla and Todd, aren’t just regular siblings, they are twins. But you’d never know it.”</a:t>
            </a:r>
            <a:endParaRPr b="1"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2e6e310e1bc_0_1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 name="Google Shape;182;g2e6e310e1bc_0_1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Ask, </a:t>
            </a:r>
            <a:r>
              <a:rPr lang="en-US" b="1" dirty="0"/>
              <a:t>“Are your money habits closer to Kayla’s  or Todd’s?” </a:t>
            </a:r>
          </a:p>
          <a:p>
            <a:pPr marL="0" lvl="0" indent="0" algn="l" rtl="0">
              <a:spcBef>
                <a:spcPts val="0"/>
              </a:spcBef>
              <a:spcAft>
                <a:spcPts val="0"/>
              </a:spcAft>
              <a:buNone/>
            </a:pPr>
            <a:endParaRPr lang="en-US" b="1" dirty="0"/>
          </a:p>
          <a:p>
            <a:pPr marL="0" lvl="0" indent="0" algn="l" rtl="0">
              <a:spcBef>
                <a:spcPts val="0"/>
              </a:spcBef>
              <a:spcAft>
                <a:spcPts val="0"/>
              </a:spcAft>
              <a:buNone/>
            </a:pPr>
            <a:r>
              <a:rPr lang="en-US" dirty="0"/>
              <a:t>Collect responses in one of the following ways: </a:t>
            </a:r>
          </a:p>
          <a:p>
            <a:pPr marL="0" lvl="0" indent="0" algn="l" rtl="0">
              <a:spcBef>
                <a:spcPts val="0"/>
              </a:spcBef>
              <a:spcAft>
                <a:spcPts val="0"/>
              </a:spcAft>
              <a:buNone/>
            </a:pPr>
            <a:r>
              <a:rPr lang="en-US" dirty="0"/>
              <a:t> • Volunteers: Ask several students to share and explain their answers.</a:t>
            </a:r>
          </a:p>
          <a:p>
            <a:pPr marL="0" lvl="0" indent="0" algn="l" rtl="0">
              <a:spcBef>
                <a:spcPts val="0"/>
              </a:spcBef>
              <a:spcAft>
                <a:spcPts val="0"/>
              </a:spcAft>
              <a:buNone/>
            </a:pPr>
            <a:r>
              <a:rPr lang="en-US" dirty="0"/>
              <a:t> • Raised hands: Take turns asking students to raise their hands to show who they are most like: Kayla or Todd.</a:t>
            </a:r>
          </a:p>
          <a:p>
            <a:pPr marL="0" lvl="0" indent="0" algn="l" rtl="0">
              <a:spcBef>
                <a:spcPts val="0"/>
              </a:spcBef>
              <a:spcAft>
                <a:spcPts val="0"/>
              </a:spcAft>
              <a:buNone/>
            </a:pPr>
            <a:r>
              <a:rPr lang="en-US" dirty="0"/>
              <a:t> • Line Them Up: Direct students to line up along a wall in the room with one side being completely like Kayla, the opposite end being completely like Todd, and the area in between being a mix of each. </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Observe and comment on student responses. Ask those who say they are more like Todd if they are happy with their money habits or would they like to be better at saving money.</a:t>
            </a:r>
            <a:endParaRPr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dirty="0"/>
              <a:t>Say, </a:t>
            </a:r>
            <a:r>
              <a:rPr lang="en-US" b="1" dirty="0"/>
              <a:t>“One key to becoming a good saver is to avoid spending your money as soon as you get it.” </a:t>
            </a:r>
          </a:p>
          <a:p>
            <a:pPr marL="0" lvl="0" indent="0" algn="l" rtl="0">
              <a:lnSpc>
                <a:spcPct val="100000"/>
              </a:lnSpc>
              <a:spcBef>
                <a:spcPts val="0"/>
              </a:spcBef>
              <a:spcAft>
                <a:spcPts val="0"/>
              </a:spcAft>
              <a:buSzPts val="1100"/>
              <a:buNone/>
            </a:pPr>
            <a:endParaRPr lang="en-US" b="1" dirty="0"/>
          </a:p>
          <a:p>
            <a:pPr marL="0" lvl="0" indent="0" algn="l" rtl="0">
              <a:lnSpc>
                <a:spcPct val="100000"/>
              </a:lnSpc>
              <a:spcBef>
                <a:spcPts val="0"/>
              </a:spcBef>
              <a:spcAft>
                <a:spcPts val="0"/>
              </a:spcAft>
              <a:buSzPts val="1100"/>
              <a:buNone/>
            </a:pPr>
            <a:r>
              <a:rPr lang="en-US" dirty="0"/>
              <a:t>Ask</a:t>
            </a:r>
            <a:r>
              <a:rPr lang="en-US" b="1" dirty="0"/>
              <a:t>, “Has anyone ever heard of the term ‘delayed gratification’ before?” </a:t>
            </a:r>
            <a:r>
              <a:rPr lang="en-US" dirty="0"/>
              <a:t>If so, ask the student(s) to share what they think it means. </a:t>
            </a:r>
          </a:p>
          <a:p>
            <a:pPr marL="0" lvl="0" indent="0" algn="l" rtl="0">
              <a:lnSpc>
                <a:spcPct val="100000"/>
              </a:lnSpc>
              <a:spcBef>
                <a:spcPts val="0"/>
              </a:spcBef>
              <a:spcAft>
                <a:spcPts val="0"/>
              </a:spcAft>
              <a:buSzPts val="1100"/>
              <a:buNone/>
            </a:pPr>
            <a:endParaRPr lang="en-US" dirty="0"/>
          </a:p>
          <a:p>
            <a:pPr marL="0" lvl="0" indent="0" algn="l" rtl="0">
              <a:lnSpc>
                <a:spcPct val="100000"/>
              </a:lnSpc>
              <a:spcBef>
                <a:spcPts val="0"/>
              </a:spcBef>
              <a:spcAft>
                <a:spcPts val="0"/>
              </a:spcAft>
              <a:buSzPts val="1100"/>
              <a:buNone/>
            </a:pPr>
            <a:r>
              <a:rPr lang="en-US" dirty="0"/>
              <a:t>Click to share the meaning and say, </a:t>
            </a:r>
            <a:r>
              <a:rPr lang="en-US" b="1" dirty="0"/>
              <a:t>“Delayed gratification means waiting to get something you want instead of getting it right away.” </a:t>
            </a:r>
            <a:endParaRPr b="1" dirty="0"/>
          </a:p>
        </p:txBody>
      </p:sp>
      <p:sp>
        <p:nvSpPr>
          <p:cNvPr id="188" name="Google Shape;188;p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dirty="0"/>
              <a:t>Say, </a:t>
            </a:r>
            <a:r>
              <a:rPr lang="en-US" b="1" dirty="0"/>
              <a:t>“Another great way to help you spend less and save more is to keep track of how much money you earn, spend, and save. Keeping a money journal is one way to do this.”</a:t>
            </a:r>
            <a:endParaRPr b="1" dirty="0"/>
          </a:p>
        </p:txBody>
      </p:sp>
      <p:sp>
        <p:nvSpPr>
          <p:cNvPr id="197" name="Google Shape;197;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2e6e310e1bc_0_1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4" name="Google Shape;204;g2e6e310e1bc_0_1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dirty="0"/>
              <a:t>Say, </a:t>
            </a:r>
            <a:r>
              <a:rPr lang="en-US" b="1" dirty="0"/>
              <a:t>“This is the beginning of Kayla’s money journal.  In the first month it tells us that she earned $40 mowing lawns and didn’t spend anything.” </a:t>
            </a:r>
            <a:endParaRPr b="1"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2e6e310e1bc_0_2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1" name="Google Shape;211;g2e6e310e1bc_0_25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dirty="0"/>
              <a:t>Say</a:t>
            </a:r>
            <a:r>
              <a:rPr lang="en-US" b="1" dirty="0"/>
              <a:t>, “Since she earned $40, we will put that amount  in the earned column.” </a:t>
            </a:r>
          </a:p>
          <a:p>
            <a:pPr marL="0" lvl="0" indent="0" algn="l" rtl="0">
              <a:lnSpc>
                <a:spcPct val="100000"/>
              </a:lnSpc>
              <a:spcBef>
                <a:spcPts val="0"/>
              </a:spcBef>
              <a:spcAft>
                <a:spcPts val="0"/>
              </a:spcAft>
              <a:buSzPts val="1100"/>
              <a:buNone/>
            </a:pPr>
            <a:endParaRPr lang="en-US" b="1" dirty="0"/>
          </a:p>
          <a:p>
            <a:pPr marL="0" lvl="0" indent="0" algn="l" rtl="0">
              <a:lnSpc>
                <a:spcPct val="100000"/>
              </a:lnSpc>
              <a:spcBef>
                <a:spcPts val="0"/>
              </a:spcBef>
              <a:spcAft>
                <a:spcPts val="0"/>
              </a:spcAft>
              <a:buSzPts val="1100"/>
              <a:buNone/>
            </a:pPr>
            <a:r>
              <a:rPr lang="en-US" dirty="0"/>
              <a:t>Ask, </a:t>
            </a:r>
            <a:r>
              <a:rPr lang="en-US" b="1" dirty="0"/>
              <a:t>“How much should we put in the spent column?” </a:t>
            </a:r>
            <a:r>
              <a:rPr lang="en-US" dirty="0"/>
              <a:t>Accept student responses and acknowledge any correct answers ($0). </a:t>
            </a:r>
            <a:endParaRPr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g2e6e310e1bc_0_2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8" name="Google Shape;218;g2e6e310e1bc_0_26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dirty="0"/>
              <a:t>Say, </a:t>
            </a:r>
            <a:r>
              <a:rPr lang="en-US" b="1" dirty="0"/>
              <a:t>“Now that we know she earned $40 and spent $0, how much was Kayla able to save?”</a:t>
            </a:r>
            <a:r>
              <a:rPr lang="en-US" dirty="0"/>
              <a:t> Accept students’ responses looking for the correct answer of $40. If needed, explain that this is the  amount of money she earned ($40) minus the amount  she spent ($0). </a:t>
            </a:r>
            <a:endParaRPr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2e6e310e1bc_0_2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5" name="Google Shape;225;g2e6e310e1bc_0_27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dirty="0"/>
              <a:t>Say, </a:t>
            </a:r>
            <a:r>
              <a:rPr lang="en-US" b="1" dirty="0"/>
              <a:t>“Since it has only been one month, the total amount that Kayla has saved is $40.” </a:t>
            </a:r>
          </a:p>
          <a:p>
            <a:pPr marL="0" lvl="0" indent="0" algn="l" rtl="0">
              <a:lnSpc>
                <a:spcPct val="100000"/>
              </a:lnSpc>
              <a:spcBef>
                <a:spcPts val="0"/>
              </a:spcBef>
              <a:spcAft>
                <a:spcPts val="0"/>
              </a:spcAft>
              <a:buSzPts val="1100"/>
              <a:buNone/>
            </a:pPr>
            <a:endParaRPr lang="en-US" b="1" dirty="0"/>
          </a:p>
          <a:p>
            <a:pPr marL="0" lvl="0" indent="0" algn="l" rtl="0">
              <a:lnSpc>
                <a:spcPct val="100000"/>
              </a:lnSpc>
              <a:spcBef>
                <a:spcPts val="0"/>
              </a:spcBef>
              <a:spcAft>
                <a:spcPts val="0"/>
              </a:spcAft>
              <a:buSzPts val="1100"/>
              <a:buNone/>
            </a:pPr>
            <a:r>
              <a:rPr lang="en-US" dirty="0"/>
              <a:t>Ask if anyone has any questions about how the money journal was filled in so far and answer them before moving to the next slide. </a:t>
            </a:r>
            <a:endParaRPr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g2e6e310e1bc_0_2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2" name="Google Shape;232;g2e6e310e1bc_0_24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dirty="0"/>
              <a:t>Say, </a:t>
            </a:r>
            <a:r>
              <a:rPr lang="en-US" b="1" dirty="0"/>
              <a:t>“I’d like you to work with a partner and decide what numbers to put in the earned, spent, and saved columns for the second month.” </a:t>
            </a:r>
          </a:p>
          <a:p>
            <a:pPr marL="0" lvl="0" indent="0" algn="l" rtl="0">
              <a:lnSpc>
                <a:spcPct val="100000"/>
              </a:lnSpc>
              <a:spcBef>
                <a:spcPts val="0"/>
              </a:spcBef>
              <a:spcAft>
                <a:spcPts val="0"/>
              </a:spcAft>
              <a:buSzPts val="1100"/>
              <a:buNone/>
            </a:pPr>
            <a:endParaRPr lang="en-US" b="1" dirty="0"/>
          </a:p>
          <a:p>
            <a:pPr marL="0" lvl="0" indent="0" algn="l" rtl="0">
              <a:lnSpc>
                <a:spcPct val="100000"/>
              </a:lnSpc>
              <a:spcBef>
                <a:spcPts val="0"/>
              </a:spcBef>
              <a:spcAft>
                <a:spcPts val="0"/>
              </a:spcAft>
              <a:buSzPts val="1100"/>
              <a:buNone/>
            </a:pPr>
            <a:r>
              <a:rPr lang="en-US" dirty="0"/>
              <a:t>Allow time for students to discuss their answers. Call on different groups to provide specific responses until you have the correct answers shown below. If needed, explain that the amount earned is found by adding $15 and $10 to get $25.</a:t>
            </a:r>
            <a:endParaRPr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2e6e310e1bc_0_2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9" name="Google Shape;239;g2e6e310e1bc_0_28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dirty="0"/>
              <a:t>Ask, </a:t>
            </a:r>
            <a:r>
              <a:rPr lang="en-US" b="1" dirty="0"/>
              <a:t>“Now that Kayla has saved money for two months, how much does she have in total?”</a:t>
            </a:r>
            <a:r>
              <a:rPr lang="en-US" dirty="0"/>
              <a:t> </a:t>
            </a:r>
          </a:p>
          <a:p>
            <a:pPr marL="0" lvl="0" indent="0" algn="l" rtl="0">
              <a:lnSpc>
                <a:spcPct val="100000"/>
              </a:lnSpc>
              <a:spcBef>
                <a:spcPts val="0"/>
              </a:spcBef>
              <a:spcAft>
                <a:spcPts val="0"/>
              </a:spcAft>
              <a:buSzPts val="1100"/>
              <a:buNone/>
            </a:pPr>
            <a:endParaRPr lang="en-US" dirty="0"/>
          </a:p>
          <a:p>
            <a:pPr marL="0" lvl="0" indent="0" algn="l" rtl="0">
              <a:lnSpc>
                <a:spcPct val="100000"/>
              </a:lnSpc>
              <a:spcBef>
                <a:spcPts val="0"/>
              </a:spcBef>
              <a:spcAft>
                <a:spcPts val="0"/>
              </a:spcAft>
              <a:buSzPts val="1100"/>
              <a:buNone/>
            </a:pPr>
            <a:r>
              <a:rPr lang="en-US" dirty="0"/>
              <a:t>Accept student responses until the correct one is given ($65). Ask the person providing the correct answer to explain how they got the answer ($40 + $25 = $65)</a:t>
            </a:r>
            <a:endParaRPr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g2e6e310e1bc_0_2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6" name="Google Shape;246;g2e6e310e1bc_0_28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dirty="0"/>
              <a:t>Say, </a:t>
            </a:r>
            <a:r>
              <a:rPr lang="en-US" b="1" dirty="0"/>
              <a:t>“I’d like you to work together again and decide how to fill in the rest of the money journal.” </a:t>
            </a:r>
          </a:p>
          <a:p>
            <a:pPr marL="0" lvl="0" indent="0" algn="l" rtl="0">
              <a:lnSpc>
                <a:spcPct val="100000"/>
              </a:lnSpc>
              <a:spcBef>
                <a:spcPts val="0"/>
              </a:spcBef>
              <a:spcAft>
                <a:spcPts val="0"/>
              </a:spcAft>
              <a:buSzPts val="1100"/>
              <a:buNone/>
            </a:pPr>
            <a:endParaRPr lang="en-US" b="1" dirty="0"/>
          </a:p>
          <a:p>
            <a:pPr marL="0" lvl="0" indent="0" algn="l" rtl="0">
              <a:lnSpc>
                <a:spcPct val="100000"/>
              </a:lnSpc>
              <a:spcBef>
                <a:spcPts val="0"/>
              </a:spcBef>
              <a:spcAft>
                <a:spcPts val="0"/>
              </a:spcAft>
              <a:buSzPts val="1100"/>
              <a:buNone/>
            </a:pPr>
            <a:r>
              <a:rPr lang="en-US" dirty="0"/>
              <a:t>Allow time for students to work. Call on students  and discuss the correct answers. </a:t>
            </a:r>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
        <p:cNvGrpSpPr/>
        <p:nvPr/>
      </p:nvGrpSpPr>
      <p:grpSpPr>
        <a:xfrm>
          <a:off x="0" y="0"/>
          <a:ext cx="0" cy="0"/>
          <a:chOff x="0" y="0"/>
          <a:chExt cx="0" cy="0"/>
        </a:xfrm>
      </p:grpSpPr>
      <p:sp>
        <p:nvSpPr>
          <p:cNvPr id="35" name="Google Shape;35;g2e6e310e1bc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 name="Google Shape;36;g2e6e310e1bc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Read, </a:t>
            </a:r>
            <a:r>
              <a:rPr lang="en-US" b="1" dirty="0"/>
              <a:t>“Todd has wild curly hair...”</a:t>
            </a:r>
            <a:endParaRPr b="1"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g2e6e310e1bc_0_1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3" name="Google Shape;253;g2e6e310e1bc_0_19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dirty="0"/>
              <a:t>Say, </a:t>
            </a:r>
            <a:r>
              <a:rPr lang="en-US" b="1" dirty="0"/>
              <a:t>“Kayla’s Money Journal is now complete.” </a:t>
            </a:r>
          </a:p>
          <a:p>
            <a:pPr marL="0" lvl="0" indent="0" algn="l" rtl="0">
              <a:lnSpc>
                <a:spcPct val="100000"/>
              </a:lnSpc>
              <a:spcBef>
                <a:spcPts val="0"/>
              </a:spcBef>
              <a:spcAft>
                <a:spcPts val="0"/>
              </a:spcAft>
              <a:buSzPts val="1100"/>
              <a:buNone/>
            </a:pPr>
            <a:endParaRPr lang="en-US" b="1" dirty="0"/>
          </a:p>
          <a:p>
            <a:pPr marL="0" lvl="0" indent="0" algn="l" rtl="0">
              <a:lnSpc>
                <a:spcPct val="100000"/>
              </a:lnSpc>
              <a:spcBef>
                <a:spcPts val="0"/>
              </a:spcBef>
              <a:spcAft>
                <a:spcPts val="0"/>
              </a:spcAft>
              <a:buSzPts val="1100"/>
              <a:buNone/>
            </a:pPr>
            <a:r>
              <a:rPr lang="en-US" dirty="0"/>
              <a:t>Ask, </a:t>
            </a:r>
            <a:r>
              <a:rPr lang="en-US" b="1" dirty="0"/>
              <a:t>“How do you think keeping a money journal helped Kayla to save enough money to pay her part towards the snowboard?” </a:t>
            </a:r>
            <a:r>
              <a:rPr lang="en-US" dirty="0"/>
              <a:t>Accept students’ responses. If needed, point out that using a money journal reminds you how much you have earned, spent, and saved. It can help you stay focused  on your goal, too.</a:t>
            </a:r>
            <a:endParaRPr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2e6e310e1bc_0_1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0" name="Google Shape;260;g2e6e310e1bc_0_19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dirty="0"/>
              <a:t>Say, </a:t>
            </a:r>
            <a:r>
              <a:rPr lang="en-US" b="1" dirty="0"/>
              <a:t>“Like they are in the story, Todd and Kayla’s money journals are similar in some ways and different in others.” </a:t>
            </a:r>
          </a:p>
          <a:p>
            <a:pPr marL="0" lvl="0" indent="0" algn="l" rtl="0">
              <a:lnSpc>
                <a:spcPct val="100000"/>
              </a:lnSpc>
              <a:spcBef>
                <a:spcPts val="0"/>
              </a:spcBef>
              <a:spcAft>
                <a:spcPts val="0"/>
              </a:spcAft>
              <a:buSzPts val="1100"/>
              <a:buNone/>
            </a:pPr>
            <a:endParaRPr lang="en-US" b="1" dirty="0"/>
          </a:p>
          <a:p>
            <a:pPr marL="0" lvl="0" indent="0" algn="l" rtl="0">
              <a:lnSpc>
                <a:spcPct val="100000"/>
              </a:lnSpc>
              <a:spcBef>
                <a:spcPts val="0"/>
              </a:spcBef>
              <a:spcAft>
                <a:spcPts val="0"/>
              </a:spcAft>
              <a:buSzPts val="1100"/>
              <a:buNone/>
            </a:pPr>
            <a:r>
              <a:rPr lang="en-US" dirty="0"/>
              <a:t>If completing the money journal together, use Slides 42  to 48 to walk through each month together. Alternatively, allow students to do the work on their own, using printed copies of Kayla and Todd’s Money Journals, if desired. Refer to the slides for the correct answers, as needed.</a:t>
            </a:r>
            <a:endParaRPr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2e6e310e1bc_0_2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7" name="Google Shape;267;g2e6e310e1bc_0_29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dirty="0"/>
              <a:t>Say, </a:t>
            </a:r>
            <a:r>
              <a:rPr lang="en-US" b="1" dirty="0"/>
              <a:t>“Since Todd earned $50, we will put that amount in the earned column.” </a:t>
            </a:r>
          </a:p>
          <a:p>
            <a:pPr marL="0" lvl="0" indent="0" algn="l" rtl="0">
              <a:lnSpc>
                <a:spcPct val="100000"/>
              </a:lnSpc>
              <a:spcBef>
                <a:spcPts val="0"/>
              </a:spcBef>
              <a:spcAft>
                <a:spcPts val="0"/>
              </a:spcAft>
              <a:buSzPts val="1100"/>
              <a:buNone/>
            </a:pPr>
            <a:endParaRPr lang="en-US" b="1" dirty="0"/>
          </a:p>
          <a:p>
            <a:pPr marL="0" lvl="0" indent="0" algn="l" rtl="0">
              <a:lnSpc>
                <a:spcPct val="100000"/>
              </a:lnSpc>
              <a:spcBef>
                <a:spcPts val="0"/>
              </a:spcBef>
              <a:spcAft>
                <a:spcPts val="0"/>
              </a:spcAft>
              <a:buSzPts val="1100"/>
              <a:buNone/>
            </a:pPr>
            <a:r>
              <a:rPr lang="en-US" dirty="0"/>
              <a:t>Ask, </a:t>
            </a:r>
            <a:r>
              <a:rPr lang="en-US" b="1" dirty="0"/>
              <a:t>“How much should we put in the spent column?” </a:t>
            </a:r>
            <a:r>
              <a:rPr lang="en-US" dirty="0"/>
              <a:t>Accept student responses and acknowledge any correct answers ($50). If needed, explain that this is the total amount that he spent. To get this amount you must do  the following math: $15 + $20 + $15 = $50</a:t>
            </a:r>
            <a:endParaRPr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g2e6e310e1bc_0_3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4" name="Google Shape;274;g2e6e310e1bc_0_3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dirty="0"/>
              <a:t>Say</a:t>
            </a:r>
            <a:r>
              <a:rPr lang="en-US" b="1" dirty="0"/>
              <a:t>, “Now that we know he earned $50 and spent $50, how much was Todd able to save?” </a:t>
            </a:r>
            <a:r>
              <a:rPr lang="en-US" dirty="0"/>
              <a:t>Accept students’ responses looking for the correct answer of $0. If needed, explain that this is the amount of money he earned ($50) minus the amount he spent ($50). </a:t>
            </a:r>
            <a:endParaRPr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2e6e310e1bc_0_3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1" name="Google Shape;281;g2e6e310e1bc_0_3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dirty="0"/>
              <a:t>Say, </a:t>
            </a:r>
            <a:r>
              <a:rPr lang="en-US" b="1" dirty="0"/>
              <a:t>“Since it has only been one month, the total amount that he has saved is $0.” </a:t>
            </a:r>
          </a:p>
          <a:p>
            <a:pPr marL="0" lvl="0" indent="0" algn="l" rtl="0">
              <a:lnSpc>
                <a:spcPct val="100000"/>
              </a:lnSpc>
              <a:spcBef>
                <a:spcPts val="0"/>
              </a:spcBef>
              <a:spcAft>
                <a:spcPts val="0"/>
              </a:spcAft>
              <a:buSzPts val="1100"/>
              <a:buNone/>
            </a:pPr>
            <a:endParaRPr lang="en-US" b="1" dirty="0"/>
          </a:p>
          <a:p>
            <a:pPr marL="0" lvl="0" indent="0" algn="l" rtl="0">
              <a:lnSpc>
                <a:spcPct val="100000"/>
              </a:lnSpc>
              <a:spcBef>
                <a:spcPts val="0"/>
              </a:spcBef>
              <a:spcAft>
                <a:spcPts val="0"/>
              </a:spcAft>
              <a:buSzPts val="1100"/>
              <a:buNone/>
            </a:pPr>
            <a:r>
              <a:rPr lang="en-US" dirty="0"/>
              <a:t>Ask if anyone has questions about how the money journal has been filled in so far and answer them before proceeding to the next slide. </a:t>
            </a:r>
            <a:endParaRPr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g2e6e310e1bc_0_3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8" name="Google Shape;288;g2e6e310e1bc_0_30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dirty="0"/>
              <a:t>Say, </a:t>
            </a:r>
            <a:r>
              <a:rPr lang="en-US" b="1" dirty="0"/>
              <a:t>“I’d like you to work with a partner and decide what amounts you think should go in the earned, spent, and saved columns for the second month.” </a:t>
            </a:r>
            <a:r>
              <a:rPr lang="en-US" dirty="0"/>
              <a:t>Allow students time to discuss their answers. Call on various groups, asking each to share one of their responses until you have the following correct answers: Earned $75, Spent $75, Saved $0, Total Saved $0.</a:t>
            </a:r>
            <a:endParaRPr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g2e6e310e1bc_0_3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5" name="Google Shape;295;g2e6e310e1bc_0_3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dirty="0"/>
              <a:t>Ask, </a:t>
            </a:r>
            <a:r>
              <a:rPr lang="en-US" b="1" dirty="0"/>
              <a:t>“How much has Todd saved altogether now?” </a:t>
            </a:r>
            <a:r>
              <a:rPr lang="en-US" dirty="0"/>
              <a:t>Students should be able to respond with the correct answer ($0.)</a:t>
            </a:r>
            <a:endParaRPr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g2e6e310e1bc_0_3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2" name="Google Shape;302;g2e6e310e1bc_0_34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dirty="0"/>
              <a:t>Say, </a:t>
            </a:r>
            <a:r>
              <a:rPr lang="en-US" b="1" dirty="0"/>
              <a:t>“Well done! We’re almost done with the money journals. We only have one month to go. Let’s see what happened in Todd’s final month of earning  and spending.”</a:t>
            </a:r>
            <a:endParaRPr b="1"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g2e6e310e1bc_0_3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9" name="Google Shape;309;g2e6e310e1bc_0_30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dirty="0"/>
              <a:t>Say</a:t>
            </a:r>
            <a:r>
              <a:rPr lang="en-US" b="1" dirty="0"/>
              <a:t>, “When you have the answers for this final month, raise your hand.” </a:t>
            </a:r>
            <a:r>
              <a:rPr lang="en-US" dirty="0"/>
              <a:t>Allow students time to discuss their answers. Call on various groups, asking each to share one of their responses until you have the following correct answers: Earned $95, Spent $95, Saved $0, Total Saved $0.</a:t>
            </a:r>
            <a:endParaRPr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g2e6e310e1bc_0_3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6" name="Google Shape;316;g2e6e310e1bc_0_3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dirty="0"/>
              <a:t>Say, </a:t>
            </a:r>
            <a:r>
              <a:rPr lang="en-US" b="1" dirty="0"/>
              <a:t>“Congratulations! You’ve completed both of the money journals now.” </a:t>
            </a:r>
          </a:p>
          <a:p>
            <a:pPr marL="0" lvl="0" indent="0" algn="l" rtl="0">
              <a:lnSpc>
                <a:spcPct val="100000"/>
              </a:lnSpc>
              <a:spcBef>
                <a:spcPts val="0"/>
              </a:spcBef>
              <a:spcAft>
                <a:spcPts val="0"/>
              </a:spcAft>
              <a:buSzPts val="1100"/>
              <a:buNone/>
            </a:pPr>
            <a:endParaRPr lang="en-US" b="1" dirty="0"/>
          </a:p>
          <a:p>
            <a:pPr marL="0" lvl="0" indent="0" algn="l" rtl="0">
              <a:lnSpc>
                <a:spcPct val="100000"/>
              </a:lnSpc>
              <a:spcBef>
                <a:spcPts val="0"/>
              </a:spcBef>
              <a:spcAft>
                <a:spcPts val="0"/>
              </a:spcAft>
              <a:buSzPts val="1100"/>
              <a:buNone/>
            </a:pPr>
            <a:r>
              <a:rPr lang="en-US" dirty="0"/>
              <a:t>Ask, </a:t>
            </a:r>
            <a:r>
              <a:rPr lang="en-US" b="1" dirty="0"/>
              <a:t>“Do you think Todd would have had a better job of reaching his savings goal if he had kept a money journal like this?” </a:t>
            </a:r>
            <a:r>
              <a:rPr lang="en-US" dirty="0"/>
              <a:t>Select several students to share their thoughts. </a:t>
            </a: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
        <p:cNvGrpSpPr/>
        <p:nvPr/>
      </p:nvGrpSpPr>
      <p:grpSpPr>
        <a:xfrm>
          <a:off x="0" y="0"/>
          <a:ext cx="0" cy="0"/>
          <a:chOff x="0" y="0"/>
          <a:chExt cx="0" cy="0"/>
        </a:xfrm>
      </p:grpSpPr>
      <p:sp>
        <p:nvSpPr>
          <p:cNvPr id="40" name="Google Shape;40;g2e6e310e1bc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 name="Google Shape;41;g2e6e310e1bc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Read, </a:t>
            </a:r>
            <a:r>
              <a:rPr lang="en-US" b="1" dirty="0"/>
              <a:t>“...while Kayla keeps hers in a neat ponytail.” </a:t>
            </a:r>
            <a:endParaRPr b="1"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g2e6e310e1bc_0_2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3" name="Google Shape;323;g2e6e310e1bc_0_20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dirty="0"/>
              <a:t>Say, </a:t>
            </a:r>
            <a:r>
              <a:rPr lang="en-US" b="1" dirty="0"/>
              <a:t>“Before I leave, let’s talk for a minute about how you could become a better saver by practicing delayed gratification and keeping a money journal.” </a:t>
            </a:r>
          </a:p>
          <a:p>
            <a:pPr marL="0" lvl="0" indent="0" algn="l" rtl="0">
              <a:lnSpc>
                <a:spcPct val="100000"/>
              </a:lnSpc>
              <a:spcBef>
                <a:spcPts val="0"/>
              </a:spcBef>
              <a:spcAft>
                <a:spcPts val="0"/>
              </a:spcAft>
              <a:buSzPts val="1100"/>
              <a:buNone/>
            </a:pPr>
            <a:endParaRPr lang="en-US" b="1" dirty="0"/>
          </a:p>
          <a:p>
            <a:pPr marL="0" lvl="0" indent="0" algn="l" rtl="0">
              <a:lnSpc>
                <a:spcPct val="100000"/>
              </a:lnSpc>
              <a:spcBef>
                <a:spcPts val="0"/>
              </a:spcBef>
              <a:spcAft>
                <a:spcPts val="0"/>
              </a:spcAft>
              <a:buSzPts val="1100"/>
              <a:buNone/>
            </a:pPr>
            <a:r>
              <a:rPr lang="en-US" dirty="0"/>
              <a:t>Say, </a:t>
            </a:r>
            <a:r>
              <a:rPr lang="en-US" b="1" dirty="0"/>
              <a:t>“Remember, delayed gratification means waiting to get something you want.”</a:t>
            </a:r>
            <a:endParaRPr b="1"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2ead19174b2_0_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dirty="0"/>
              <a:t>Ask, </a:t>
            </a:r>
            <a:r>
              <a:rPr lang="en-US" b="1" dirty="0"/>
              <a:t>“How would practicing delayed gratification and keeping a money journal help you to reach your savings goals, either now or in the future?” </a:t>
            </a:r>
            <a:r>
              <a:rPr lang="en-US" dirty="0"/>
              <a:t>Allow several students to share their answers. </a:t>
            </a:r>
            <a:endParaRPr dirty="0"/>
          </a:p>
        </p:txBody>
      </p:sp>
      <p:sp>
        <p:nvSpPr>
          <p:cNvPr id="330" name="Google Shape;330;g2ead19174b2_0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g2ead19174b2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dirty="0"/>
              <a:t>Thank the students for letting you come to their class  and for paying attention and listening. </a:t>
            </a:r>
          </a:p>
          <a:p>
            <a:pPr marL="0" lvl="0" indent="0" algn="l" rtl="0">
              <a:lnSpc>
                <a:spcPct val="100000"/>
              </a:lnSpc>
              <a:spcBef>
                <a:spcPts val="0"/>
              </a:spcBef>
              <a:spcAft>
                <a:spcPts val="0"/>
              </a:spcAft>
              <a:buSzPts val="1100"/>
              <a:buNone/>
            </a:pPr>
            <a:endParaRPr lang="en-US" dirty="0"/>
          </a:p>
          <a:p>
            <a:pPr marL="0" lvl="0" indent="0" algn="l" rtl="0">
              <a:lnSpc>
                <a:spcPct val="100000"/>
              </a:lnSpc>
              <a:spcBef>
                <a:spcPts val="0"/>
              </a:spcBef>
              <a:spcAft>
                <a:spcPts val="0"/>
              </a:spcAft>
              <a:buSzPts val="1100"/>
              <a:buNone/>
            </a:pPr>
            <a:r>
              <a:rPr lang="en-US" dirty="0"/>
              <a:t>Say, </a:t>
            </a:r>
            <a:r>
              <a:rPr lang="en-US" b="1" dirty="0"/>
              <a:t>“I hope each of you will take with you these important ideas so that you, too, can reach your savings goals in the future.” </a:t>
            </a:r>
            <a:r>
              <a:rPr lang="en-US" dirty="0"/>
              <a:t>Let them know that you hope to see them someday  at the bank depositing the money they have earned  and saving it to reach their goals. </a:t>
            </a:r>
            <a:endParaRPr dirty="0"/>
          </a:p>
        </p:txBody>
      </p:sp>
      <p:sp>
        <p:nvSpPr>
          <p:cNvPr id="342" name="Google Shape;342;g2ead19174b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
        <p:cNvGrpSpPr/>
        <p:nvPr/>
      </p:nvGrpSpPr>
      <p:grpSpPr>
        <a:xfrm>
          <a:off x="0" y="0"/>
          <a:ext cx="0" cy="0"/>
          <a:chOff x="0" y="0"/>
          <a:chExt cx="0" cy="0"/>
        </a:xfrm>
      </p:grpSpPr>
      <p:sp>
        <p:nvSpPr>
          <p:cNvPr id="45" name="Google Shape;45;g2e6e310e1bc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 name="Google Shape;46;g2e6e310e1bc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Read, </a:t>
            </a:r>
            <a:r>
              <a:rPr lang="en-US" b="1" dirty="0"/>
              <a:t>“Todd spends his time gaming with friends, while Kayla enjoys playing soccer.”</a:t>
            </a:r>
            <a:endParaRPr b="1"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
        <p:cNvGrpSpPr/>
        <p:nvPr/>
      </p:nvGrpSpPr>
      <p:grpSpPr>
        <a:xfrm>
          <a:off x="0" y="0"/>
          <a:ext cx="0" cy="0"/>
          <a:chOff x="0" y="0"/>
          <a:chExt cx="0" cy="0"/>
        </a:xfrm>
      </p:grpSpPr>
      <p:sp>
        <p:nvSpPr>
          <p:cNvPr id="50" name="Google Shape;50;g2e6e310e1bc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 name="Google Shape;51;g2e6e310e1bc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Read, </a:t>
            </a:r>
            <a:r>
              <a:rPr lang="en-US" b="1" dirty="0"/>
              <a:t>“When they order a pizza, they have to get half cheese for Todd and half pepperoni for Kayla. In fact, these two siblings are so different, their parents don’t call them their twins, they call them their opposites!”</a:t>
            </a:r>
          </a:p>
          <a:p>
            <a:pPr marL="0" lvl="0" indent="0" algn="l" rtl="0">
              <a:spcBef>
                <a:spcPts val="0"/>
              </a:spcBef>
              <a:spcAft>
                <a:spcPts val="0"/>
              </a:spcAft>
              <a:buNone/>
            </a:pPr>
            <a:endParaRPr lang="en-US" b="1" dirty="0"/>
          </a:p>
          <a:p>
            <a:pPr marL="0" lvl="0" indent="0" algn="l" rtl="0">
              <a:spcBef>
                <a:spcPts val="0"/>
              </a:spcBef>
              <a:spcAft>
                <a:spcPts val="0"/>
              </a:spcAft>
              <a:buNone/>
            </a:pPr>
            <a:r>
              <a:rPr lang="en-US" dirty="0"/>
              <a:t>Ask, </a:t>
            </a:r>
            <a:r>
              <a:rPr lang="en-US" b="1" dirty="0"/>
              <a:t>“If you have a sibling, do you have similar or different interests?” </a:t>
            </a:r>
            <a:r>
              <a:rPr lang="en-US" dirty="0"/>
              <a:t>Call on one or two students to answer the question.</a:t>
            </a: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g2e6e310e1bc_0_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 name="Google Shape;56;g2e6e310e1bc_0_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Read, </a:t>
            </a:r>
            <a:r>
              <a:rPr lang="en-US" b="1" dirty="0"/>
              <a:t>“One thing both Todd AND Kayla like, though,  is snowboarding.” </a:t>
            </a:r>
            <a:endParaRPr b="1"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2e6e310e1bc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2e6e310e1bc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Read, </a:t>
            </a:r>
            <a:r>
              <a:rPr lang="en-US" b="1" dirty="0"/>
              <a:t>“They had used their snowboards so much that they were getting a bit worn. For once, Todd and Kayla agreed on something. They both wanted a new snowboard.”</a:t>
            </a:r>
            <a:endParaRPr b="1"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ection Header">
  <p:cSld name="Section Header">
    <p:spTree>
      <p:nvGrpSpPr>
        <p:cNvPr id="1" name="Shape 7"/>
        <p:cNvGrpSpPr/>
        <p:nvPr/>
      </p:nvGrpSpPr>
      <p:grpSpPr>
        <a:xfrm>
          <a:off x="0" y="0"/>
          <a:ext cx="0" cy="0"/>
          <a:chOff x="0" y="0"/>
          <a:chExt cx="0" cy="0"/>
        </a:xfrm>
      </p:grpSpPr>
      <p:sp>
        <p:nvSpPr>
          <p:cNvPr id="8" name="Google Shape;8;p2"/>
          <p:cNvSpPr txBox="1">
            <a:spLocks noGrp="1"/>
          </p:cNvSpPr>
          <p:nvPr>
            <p:ph type="title"/>
          </p:nvPr>
        </p:nvSpPr>
        <p:spPr>
          <a:xfrm>
            <a:off x="722313" y="2228850"/>
            <a:ext cx="7772400" cy="10215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400"/>
              <a:buNone/>
              <a:defRPr sz="4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9"/>
        <p:cNvGrpSpPr/>
        <p:nvPr/>
      </p:nvGrpSpPr>
      <p:grpSpPr>
        <a:xfrm>
          <a:off x="0" y="0"/>
          <a:ext cx="0" cy="0"/>
          <a:chOff x="0" y="0"/>
          <a:chExt cx="0" cy="0"/>
        </a:xfrm>
      </p:grpSpPr>
      <p:sp>
        <p:nvSpPr>
          <p:cNvPr id="10" name="Google Shape;10;p3"/>
          <p:cNvSpPr txBox="1">
            <a:spLocks noGrp="1"/>
          </p:cNvSpPr>
          <p:nvPr>
            <p:ph type="title"/>
          </p:nvPr>
        </p:nvSpPr>
        <p:spPr>
          <a:xfrm>
            <a:off x="457200" y="205978"/>
            <a:ext cx="8229600" cy="5940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 name="Google Shape;11;p3"/>
          <p:cNvSpPr txBox="1">
            <a:spLocks noGrp="1"/>
          </p:cNvSpPr>
          <p:nvPr>
            <p:ph type="body" idx="1"/>
          </p:nvPr>
        </p:nvSpPr>
        <p:spPr>
          <a:xfrm>
            <a:off x="609600" y="971550"/>
            <a:ext cx="7162800" cy="302910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60"/>
              </a:spcBef>
              <a:spcAft>
                <a:spcPts val="0"/>
              </a:spcAft>
              <a:buClr>
                <a:schemeClr val="lt1"/>
              </a:buClr>
              <a:buSzPts val="2800"/>
              <a:buFont typeface="Arial"/>
              <a:buChar char="•"/>
              <a:defRPr sz="2800" b="0" i="0" u="none" strike="noStrike" cap="none">
                <a:solidFill>
                  <a:schemeClr val="lt1"/>
                </a:solidFill>
                <a:latin typeface="Calibri"/>
                <a:ea typeface="Calibri"/>
                <a:cs typeface="Calibri"/>
                <a:sym typeface="Calibri"/>
              </a:defRPr>
            </a:lvl1pPr>
            <a:lvl2pPr marL="914400" marR="0" lvl="1" indent="-381000" algn="l" rtl="0">
              <a:lnSpc>
                <a:spcPct val="100000"/>
              </a:lnSpc>
              <a:spcBef>
                <a:spcPts val="48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100000"/>
              </a:lnSpc>
              <a:spcBef>
                <a:spcPts val="4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55600" algn="l" rtl="0">
              <a:lnSpc>
                <a:spcPct val="100000"/>
              </a:lnSpc>
              <a:spcBef>
                <a:spcPts val="4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4pPr>
            <a:lvl5pPr marL="2286000" marR="0" lvl="4" indent="-355600" algn="l" rtl="0">
              <a:lnSpc>
                <a:spcPct val="100000"/>
              </a:lnSpc>
              <a:spcBef>
                <a:spcPts val="4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Google Shape;12;p3"/>
          <p:cNvSpPr>
            <a:spLocks noGrp="1"/>
          </p:cNvSpPr>
          <p:nvPr>
            <p:ph type="pic" idx="2"/>
          </p:nvPr>
        </p:nvSpPr>
        <p:spPr>
          <a:xfrm>
            <a:off x="5791200" y="1485900"/>
            <a:ext cx="3352800" cy="2000100"/>
          </a:xfrm>
          <a:prstGeom prst="rect">
            <a:avLst/>
          </a:prstGeom>
          <a:noFill/>
          <a:ln>
            <a:noFill/>
          </a:ln>
        </p:spPr>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457200" y="228600"/>
            <a:ext cx="8229600" cy="571500"/>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 name="Google Shape;15;p4"/>
          <p:cNvSpPr txBox="1">
            <a:spLocks noGrp="1"/>
          </p:cNvSpPr>
          <p:nvPr>
            <p:ph type="body" idx="1"/>
          </p:nvPr>
        </p:nvSpPr>
        <p:spPr>
          <a:xfrm>
            <a:off x="609600" y="971550"/>
            <a:ext cx="7162800" cy="302910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60"/>
              </a:spcBef>
              <a:spcAft>
                <a:spcPts val="0"/>
              </a:spcAft>
              <a:buClr>
                <a:schemeClr val="lt1"/>
              </a:buClr>
              <a:buSzPts val="2800"/>
              <a:buFont typeface="Arial"/>
              <a:buChar char="•"/>
              <a:defRPr sz="2800" b="0" i="0" u="none" strike="noStrike" cap="none">
                <a:solidFill>
                  <a:schemeClr val="lt1"/>
                </a:solidFill>
                <a:latin typeface="Calibri"/>
                <a:ea typeface="Calibri"/>
                <a:cs typeface="Calibri"/>
                <a:sym typeface="Calibri"/>
              </a:defRPr>
            </a:lvl1pPr>
            <a:lvl2pPr marL="914400" marR="0" lvl="1" indent="-381000" algn="l" rtl="0">
              <a:lnSpc>
                <a:spcPct val="100000"/>
              </a:lnSpc>
              <a:spcBef>
                <a:spcPts val="48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100000"/>
              </a:lnSpc>
              <a:spcBef>
                <a:spcPts val="4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55600" algn="l" rtl="0">
              <a:lnSpc>
                <a:spcPct val="100000"/>
              </a:lnSpc>
              <a:spcBef>
                <a:spcPts val="4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4pPr>
            <a:lvl5pPr marL="2286000" marR="0" lvl="4" indent="-355600" algn="l" rtl="0">
              <a:lnSpc>
                <a:spcPct val="100000"/>
              </a:lnSpc>
              <a:spcBef>
                <a:spcPts val="4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228600"/>
            <a:ext cx="8229600" cy="571500"/>
          </a:xfrm>
          <a:prstGeom prst="rect">
            <a:avLst/>
          </a:prstGeom>
          <a:noFill/>
          <a:ln>
            <a:noFill/>
          </a:ln>
        </p:spPr>
        <p:txBody>
          <a:bodyPr spcFirstLastPara="1" wrap="square" lIns="0" tIns="0" rIns="0" bIns="0" anchor="t" anchorCtr="0">
            <a:noAutofit/>
          </a:bodyPr>
          <a:lstStyle>
            <a:lvl1pPr marR="0" lvl="0" algn="l" rtl="0">
              <a:lnSpc>
                <a:spcPct val="100000"/>
              </a:lnSpc>
              <a:spcBef>
                <a:spcPts val="0"/>
              </a:spcBef>
              <a:spcAft>
                <a:spcPts val="0"/>
              </a:spcAft>
              <a:buClr>
                <a:srgbClr val="000000"/>
              </a:buClr>
              <a:buSzPts val="1400"/>
              <a:buFont typeface="Arial"/>
              <a:buNone/>
              <a:defRPr sz="4400" b="0" i="0" u="none" strike="noStrike" cap="none">
                <a:solidFill>
                  <a:srgbClr val="F7963F"/>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4400" b="0" i="0" u="none" strike="noStrike" cap="none">
                <a:solidFill>
                  <a:srgbClr val="F7963F"/>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4400" b="0" i="0" u="none" strike="noStrike" cap="none">
                <a:solidFill>
                  <a:srgbClr val="F7963F"/>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4400" b="0" i="0" u="none" strike="noStrike" cap="none">
                <a:solidFill>
                  <a:srgbClr val="F7963F"/>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4400" b="0" i="0" u="none" strike="noStrike" cap="none">
                <a:solidFill>
                  <a:srgbClr val="F7963F"/>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4400" b="0" i="0" u="none" strike="noStrike" cap="none">
                <a:solidFill>
                  <a:srgbClr val="F7963F"/>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4400" b="0" i="0" u="none" strike="noStrike" cap="none">
                <a:solidFill>
                  <a:srgbClr val="F7963F"/>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4400" b="0" i="0" u="none" strike="noStrike" cap="none">
                <a:solidFill>
                  <a:srgbClr val="F7963F"/>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4400" b="0" i="0" u="none" strike="noStrike" cap="none">
                <a:solidFill>
                  <a:srgbClr val="F7963F"/>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youtube.com/watch?v=TcowlZf7ptk"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9"/>
        <p:cNvGrpSpPr/>
        <p:nvPr/>
      </p:nvGrpSpPr>
      <p:grpSpPr>
        <a:xfrm>
          <a:off x="0" y="0"/>
          <a:ext cx="0" cy="0"/>
          <a:chOff x="0" y="0"/>
          <a:chExt cx="0" cy="0"/>
        </a:xfrm>
      </p:grpSpPr>
      <p:sp>
        <p:nvSpPr>
          <p:cNvPr id="20" name="Google Shape;20;p5"/>
          <p:cNvSpPr txBox="1"/>
          <p:nvPr/>
        </p:nvSpPr>
        <p:spPr>
          <a:xfrm>
            <a:off x="2414800" y="736100"/>
            <a:ext cx="4990500" cy="2194800"/>
          </a:xfrm>
          <a:prstGeom prst="rect">
            <a:avLst/>
          </a:prstGeom>
          <a:solidFill>
            <a:schemeClr val="lt1"/>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9600"/>
              <a:buFont typeface="Arial"/>
              <a:buNone/>
            </a:pPr>
            <a:r>
              <a:rPr lang="en-US" sz="7200" b="1">
                <a:solidFill>
                  <a:srgbClr val="449651"/>
                </a:solidFill>
                <a:latin typeface="Calibri"/>
                <a:ea typeface="Calibri"/>
                <a:cs typeface="Calibri"/>
                <a:sym typeface="Calibri"/>
              </a:rPr>
              <a:t>A Tale of Two Siblings</a:t>
            </a:r>
            <a:endParaRPr sz="7200" b="1" i="0" u="none" strike="noStrike" cap="none">
              <a:solidFill>
                <a:srgbClr val="449651"/>
              </a:solidFill>
              <a:latin typeface="Calibri"/>
              <a:ea typeface="Calibri"/>
              <a:cs typeface="Calibri"/>
              <a:sym typeface="Calibri"/>
            </a:endParaRPr>
          </a:p>
        </p:txBody>
      </p:sp>
      <p:pic>
        <p:nvPicPr>
          <p:cNvPr id="21" name="Google Shape;21;p5" descr="A black background with colorful squares and text&#10;&#10;Description automatically generated"/>
          <p:cNvPicPr preferRelativeResize="0"/>
          <p:nvPr/>
        </p:nvPicPr>
        <p:blipFill rotWithShape="1">
          <a:blip r:embed="rId3">
            <a:alphaModFix/>
          </a:blip>
          <a:srcRect/>
          <a:stretch/>
        </p:blipFill>
        <p:spPr>
          <a:xfrm>
            <a:off x="0" y="0"/>
            <a:ext cx="9144000" cy="5143500"/>
          </a:xfrm>
          <a:prstGeom prst="rect">
            <a:avLst/>
          </a:prstGeom>
          <a:noFill/>
          <a:ln>
            <a:noFill/>
          </a:ln>
        </p:spPr>
      </p:pic>
      <p:sp>
        <p:nvSpPr>
          <p:cNvPr id="22" name="Google Shape;22;p5"/>
          <p:cNvSpPr txBox="1"/>
          <p:nvPr/>
        </p:nvSpPr>
        <p:spPr>
          <a:xfrm>
            <a:off x="2522850" y="3003575"/>
            <a:ext cx="4756200" cy="527400"/>
          </a:xfrm>
          <a:prstGeom prst="rect">
            <a:avLst/>
          </a:prstGeom>
          <a:noFill/>
          <a:ln>
            <a:noFill/>
          </a:ln>
        </p:spPr>
        <p:txBody>
          <a:bodyPr spcFirstLastPara="1" wrap="square" lIns="91425" tIns="91425" rIns="91425" bIns="91425" anchor="t" anchorCtr="0">
            <a:noAutofit/>
          </a:bodyPr>
          <a:lstStyle/>
          <a:p>
            <a:pPr marL="0" marR="133350" lvl="0" indent="0" algn="l" rtl="0">
              <a:lnSpc>
                <a:spcPct val="103750"/>
              </a:lnSpc>
              <a:spcBef>
                <a:spcPts val="1000"/>
              </a:spcBef>
              <a:spcAft>
                <a:spcPts val="1000"/>
              </a:spcAft>
              <a:buClr>
                <a:srgbClr val="000000"/>
              </a:buClr>
              <a:buSzPts val="1100"/>
              <a:buFont typeface="Arial"/>
              <a:buNone/>
            </a:pPr>
            <a:r>
              <a:rPr lang="en-US" sz="2000" b="1">
                <a:solidFill>
                  <a:srgbClr val="8EC74D"/>
                </a:solidFill>
                <a:latin typeface="Calibri"/>
                <a:ea typeface="Calibri"/>
                <a:cs typeface="Calibri"/>
                <a:sym typeface="Calibri"/>
              </a:rPr>
              <a:t>A Teach Children to Save Lesson</a:t>
            </a:r>
            <a:endParaRPr sz="2000" b="1" i="0" u="none" strike="noStrike" cap="none">
              <a:solidFill>
                <a:srgbClr val="8EC74D"/>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7"/>
        <p:cNvGrpSpPr/>
        <p:nvPr/>
      </p:nvGrpSpPr>
      <p:grpSpPr>
        <a:xfrm>
          <a:off x="0" y="0"/>
          <a:ext cx="0" cy="0"/>
          <a:chOff x="0" y="0"/>
          <a:chExt cx="0" cy="0"/>
        </a:xfrm>
      </p:grpSpPr>
      <p:pic>
        <p:nvPicPr>
          <p:cNvPr id="68" name="Google Shape;68;p14"/>
          <p:cNvPicPr preferRelativeResize="0"/>
          <p:nvPr/>
        </p:nvPicPr>
        <p:blipFill>
          <a:blip r:embed="rId3">
            <a:alphaModFix/>
          </a:blip>
          <a:stretch>
            <a:fillRect/>
          </a:stretch>
        </p:blipFill>
        <p:spPr>
          <a:xfrm>
            <a:off x="0" y="0"/>
            <a:ext cx="9234290" cy="51435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pic>
        <p:nvPicPr>
          <p:cNvPr id="73" name="Google Shape;73;p15"/>
          <p:cNvPicPr preferRelativeResize="0"/>
          <p:nvPr/>
        </p:nvPicPr>
        <p:blipFill>
          <a:blip r:embed="rId3">
            <a:alphaModFix/>
          </a:blip>
          <a:stretch>
            <a:fillRect/>
          </a:stretch>
        </p:blipFill>
        <p:spPr>
          <a:xfrm>
            <a:off x="0" y="0"/>
            <a:ext cx="9144000" cy="51435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pic>
        <p:nvPicPr>
          <p:cNvPr id="78" name="Google Shape;78;p16"/>
          <p:cNvPicPr preferRelativeResize="0"/>
          <p:nvPr/>
        </p:nvPicPr>
        <p:blipFill>
          <a:blip r:embed="rId3">
            <a:alphaModFix/>
          </a:blip>
          <a:stretch>
            <a:fillRect/>
          </a:stretch>
        </p:blipFill>
        <p:spPr>
          <a:xfrm>
            <a:off x="0" y="0"/>
            <a:ext cx="9144000" cy="51435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pic>
        <p:nvPicPr>
          <p:cNvPr id="83" name="Google Shape;83;p17"/>
          <p:cNvPicPr preferRelativeResize="0"/>
          <p:nvPr/>
        </p:nvPicPr>
        <p:blipFill>
          <a:blip r:embed="rId3">
            <a:alphaModFix/>
          </a:blip>
          <a:stretch>
            <a:fillRect/>
          </a:stretch>
        </p:blipFill>
        <p:spPr>
          <a:xfrm>
            <a:off x="0" y="0"/>
            <a:ext cx="9144000" cy="5143500"/>
          </a:xfrm>
          <a:prstGeom prst="rect">
            <a:avLst/>
          </a:prstGeom>
          <a:noFill/>
          <a:ln>
            <a:noFill/>
          </a:ln>
        </p:spPr>
      </p:pic>
      <p:pic>
        <p:nvPicPr>
          <p:cNvPr id="84" name="Google Shape;84;p17"/>
          <p:cNvPicPr preferRelativeResize="0"/>
          <p:nvPr/>
        </p:nvPicPr>
        <p:blipFill>
          <a:blip r:embed="rId4">
            <a:alphaModFix/>
          </a:blip>
          <a:stretch>
            <a:fillRect/>
          </a:stretch>
        </p:blipFill>
        <p:spPr>
          <a:xfrm>
            <a:off x="471340" y="1036950"/>
            <a:ext cx="2714920" cy="3374796"/>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Google Shape;89;p18"/>
          <p:cNvPicPr preferRelativeResize="0"/>
          <p:nvPr/>
        </p:nvPicPr>
        <p:blipFill>
          <a:blip r:embed="rId3">
            <a:alphaModFix/>
          </a:blip>
          <a:stretch>
            <a:fillRect/>
          </a:stretch>
        </p:blipFill>
        <p:spPr>
          <a:xfrm>
            <a:off x="3993025" y="0"/>
            <a:ext cx="5849455" cy="5143500"/>
          </a:xfrm>
          <a:prstGeom prst="rect">
            <a:avLst/>
          </a:prstGeom>
          <a:noFill/>
          <a:ln>
            <a:noFill/>
          </a:ln>
        </p:spPr>
      </p:pic>
      <p:pic>
        <p:nvPicPr>
          <p:cNvPr id="90" name="Google Shape;90;p18"/>
          <p:cNvPicPr preferRelativeResize="0"/>
          <p:nvPr/>
        </p:nvPicPr>
        <p:blipFill rotWithShape="1">
          <a:blip r:embed="rId4">
            <a:alphaModFix/>
          </a:blip>
          <a:srcRect r="20798"/>
          <a:stretch/>
        </p:blipFill>
        <p:spPr>
          <a:xfrm>
            <a:off x="-2280725" y="-46250"/>
            <a:ext cx="7237486" cy="51435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pic>
        <p:nvPicPr>
          <p:cNvPr id="95" name="Google Shape;95;p19"/>
          <p:cNvPicPr preferRelativeResize="0"/>
          <p:nvPr/>
        </p:nvPicPr>
        <p:blipFill>
          <a:blip r:embed="rId3">
            <a:alphaModFix/>
          </a:blip>
          <a:stretch>
            <a:fillRect/>
          </a:stretch>
        </p:blipFill>
        <p:spPr>
          <a:xfrm>
            <a:off x="0" y="0"/>
            <a:ext cx="9188133" cy="51435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pic>
        <p:nvPicPr>
          <p:cNvPr id="100" name="Google Shape;100;p20"/>
          <p:cNvPicPr preferRelativeResize="0"/>
          <p:nvPr/>
        </p:nvPicPr>
        <p:blipFill>
          <a:blip r:embed="rId3">
            <a:alphaModFix/>
          </a:blip>
          <a:stretch>
            <a:fillRect/>
          </a:stretch>
        </p:blipFill>
        <p:spPr>
          <a:xfrm>
            <a:off x="0" y="0"/>
            <a:ext cx="9330388" cy="5143499"/>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pic>
        <p:nvPicPr>
          <p:cNvPr id="105" name="Google Shape;105;p21"/>
          <p:cNvPicPr preferRelativeResize="0"/>
          <p:nvPr/>
        </p:nvPicPr>
        <p:blipFill>
          <a:blip r:embed="rId3">
            <a:alphaModFix/>
          </a:blip>
          <a:stretch>
            <a:fillRect/>
          </a:stretch>
        </p:blipFill>
        <p:spPr>
          <a:xfrm>
            <a:off x="0" y="0"/>
            <a:ext cx="9144000" cy="510639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0" name="Google Shape;110;p22"/>
          <p:cNvPicPr preferRelativeResize="0"/>
          <p:nvPr/>
        </p:nvPicPr>
        <p:blipFill>
          <a:blip r:embed="rId3">
            <a:alphaModFix/>
          </a:blip>
          <a:stretch>
            <a:fillRect/>
          </a:stretch>
        </p:blipFill>
        <p:spPr>
          <a:xfrm>
            <a:off x="0" y="0"/>
            <a:ext cx="9144000" cy="514007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23"/>
          <p:cNvPicPr preferRelativeResize="0"/>
          <p:nvPr/>
        </p:nvPicPr>
        <p:blipFill>
          <a:blip r:embed="rId3">
            <a:alphaModFix/>
          </a:blip>
          <a:stretch>
            <a:fillRect/>
          </a:stretch>
        </p:blipFill>
        <p:spPr>
          <a:xfrm>
            <a:off x="0" y="0"/>
            <a:ext cx="9144000" cy="51435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6"/>
        <p:cNvGrpSpPr/>
        <p:nvPr/>
      </p:nvGrpSpPr>
      <p:grpSpPr>
        <a:xfrm>
          <a:off x="0" y="0"/>
          <a:ext cx="0" cy="0"/>
          <a:chOff x="0" y="0"/>
          <a:chExt cx="0" cy="0"/>
        </a:xfrm>
      </p:grpSpPr>
      <p:pic>
        <p:nvPicPr>
          <p:cNvPr id="27" name="Google Shape;27;p6" descr="A blue and green chat bubble&#10;&#10;Description automatically generated"/>
          <p:cNvPicPr preferRelativeResize="0"/>
          <p:nvPr/>
        </p:nvPicPr>
        <p:blipFill rotWithShape="1">
          <a:blip r:embed="rId3">
            <a:alphaModFix/>
          </a:blip>
          <a:srcRect/>
          <a:stretch/>
        </p:blipFill>
        <p:spPr>
          <a:xfrm>
            <a:off x="0" y="0"/>
            <a:ext cx="9144000" cy="5143500"/>
          </a:xfrm>
          <a:prstGeom prst="rect">
            <a:avLst/>
          </a:prstGeom>
          <a:noFill/>
          <a:ln>
            <a:noFill/>
          </a:ln>
        </p:spPr>
      </p:pic>
      <p:sp>
        <p:nvSpPr>
          <p:cNvPr id="28" name="Google Shape;28;p6"/>
          <p:cNvSpPr txBox="1"/>
          <p:nvPr/>
        </p:nvSpPr>
        <p:spPr>
          <a:xfrm>
            <a:off x="1980926" y="1767439"/>
            <a:ext cx="5636700" cy="92328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5400" b="1" dirty="0">
                <a:solidFill>
                  <a:srgbClr val="104170"/>
                </a:solidFill>
                <a:latin typeface="Calibri"/>
                <a:ea typeface="Calibri"/>
                <a:cs typeface="Calibri"/>
                <a:sym typeface="Calibri"/>
              </a:rPr>
              <a:t>Who has a sibling?</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pic>
        <p:nvPicPr>
          <p:cNvPr id="120" name="Google Shape;120;p24"/>
          <p:cNvPicPr preferRelativeResize="0"/>
          <p:nvPr/>
        </p:nvPicPr>
        <p:blipFill>
          <a:blip r:embed="rId3">
            <a:alphaModFix/>
          </a:blip>
          <a:stretch>
            <a:fillRect/>
          </a:stretch>
        </p:blipFill>
        <p:spPr>
          <a:xfrm>
            <a:off x="0" y="0"/>
            <a:ext cx="9144000" cy="51435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pic>
        <p:nvPicPr>
          <p:cNvPr id="125" name="Google Shape;125;p25"/>
          <p:cNvPicPr preferRelativeResize="0"/>
          <p:nvPr/>
        </p:nvPicPr>
        <p:blipFill>
          <a:blip r:embed="rId3">
            <a:alphaModFix/>
          </a:blip>
          <a:stretch>
            <a:fillRect/>
          </a:stretch>
        </p:blipFill>
        <p:spPr>
          <a:xfrm>
            <a:off x="0" y="0"/>
            <a:ext cx="9144000" cy="5143500"/>
          </a:xfrm>
          <a:prstGeom prst="rect">
            <a:avLst/>
          </a:prstGeom>
          <a:noFill/>
          <a:ln>
            <a:noFill/>
          </a:ln>
        </p:spPr>
      </p:pic>
      <p:pic>
        <p:nvPicPr>
          <p:cNvPr id="5" name="Picture 4" descr="A white cloud with blue border&#10;&#10;Description automatically generated">
            <a:extLst>
              <a:ext uri="{FF2B5EF4-FFF2-40B4-BE49-F238E27FC236}">
                <a16:creationId xmlns:a16="http://schemas.microsoft.com/office/drawing/2014/main" id="{35541803-7838-C42C-6B46-23A9BFADDD75}"/>
              </a:ext>
            </a:extLst>
          </p:cNvPr>
          <p:cNvPicPr>
            <a:picLocks noChangeAspect="1"/>
          </p:cNvPicPr>
          <p:nvPr/>
        </p:nvPicPr>
        <p:blipFill>
          <a:blip r:embed="rId4"/>
          <a:stretch>
            <a:fillRect/>
          </a:stretch>
        </p:blipFill>
        <p:spPr>
          <a:xfrm rot="228789">
            <a:off x="3349775" y="-143987"/>
            <a:ext cx="3396203" cy="2547152"/>
          </a:xfrm>
          <a:prstGeom prst="rect">
            <a:avLst/>
          </a:prstGeom>
        </p:spPr>
      </p:pic>
      <p:pic>
        <p:nvPicPr>
          <p:cNvPr id="3" name="Picture 2" descr="A blue ski goggles with orange lens&#10;&#10;Description automatically generated">
            <a:extLst>
              <a:ext uri="{FF2B5EF4-FFF2-40B4-BE49-F238E27FC236}">
                <a16:creationId xmlns:a16="http://schemas.microsoft.com/office/drawing/2014/main" id="{4F321BDC-6940-635E-30D4-824089C7A41A}"/>
              </a:ext>
            </a:extLst>
          </p:cNvPr>
          <p:cNvPicPr>
            <a:picLocks noChangeAspect="1"/>
          </p:cNvPicPr>
          <p:nvPr/>
        </p:nvPicPr>
        <p:blipFill>
          <a:blip r:embed="rId5"/>
          <a:stretch>
            <a:fillRect/>
          </a:stretch>
        </p:blipFill>
        <p:spPr>
          <a:xfrm>
            <a:off x="3837379" y="179108"/>
            <a:ext cx="2420993" cy="161430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150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250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0" fill="hold"/>
                                        <p:tgtEl>
                                          <p:spTgt spid="3"/>
                                        </p:tgtEl>
                                        <p:attrNameLst>
                                          <p:attrName>ppt_w</p:attrName>
                                        </p:attrNameLst>
                                      </p:cBhvr>
                                      <p:tavLst>
                                        <p:tav tm="0">
                                          <p:val>
                                            <p:fltVal val="0"/>
                                          </p:val>
                                        </p:tav>
                                        <p:tav tm="100000">
                                          <p:val>
                                            <p:strVal val="#ppt_w"/>
                                          </p:val>
                                        </p:tav>
                                      </p:tavLst>
                                    </p:anim>
                                    <p:anim calcmode="lin" valueType="num">
                                      <p:cBhvr>
                                        <p:cTn id="12" dur="10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pic>
        <p:nvPicPr>
          <p:cNvPr id="130" name="Google Shape;130;p26"/>
          <p:cNvPicPr preferRelativeResize="0"/>
          <p:nvPr/>
        </p:nvPicPr>
        <p:blipFill>
          <a:blip r:embed="rId3">
            <a:alphaModFix/>
          </a:blip>
          <a:stretch>
            <a:fillRect/>
          </a:stretch>
        </p:blipFill>
        <p:spPr>
          <a:xfrm>
            <a:off x="0" y="0"/>
            <a:ext cx="9144000" cy="514350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pic>
        <p:nvPicPr>
          <p:cNvPr id="135" name="Google Shape;135;p27"/>
          <p:cNvPicPr preferRelativeResize="0"/>
          <p:nvPr/>
        </p:nvPicPr>
        <p:blipFill>
          <a:blip r:embed="rId3">
            <a:alphaModFix/>
          </a:blip>
          <a:stretch>
            <a:fillRect/>
          </a:stretch>
        </p:blipFill>
        <p:spPr>
          <a:xfrm>
            <a:off x="0" y="0"/>
            <a:ext cx="9107132" cy="5143499"/>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pic>
        <p:nvPicPr>
          <p:cNvPr id="140" name="Google Shape;140;p28"/>
          <p:cNvPicPr preferRelativeResize="0"/>
          <p:nvPr/>
        </p:nvPicPr>
        <p:blipFill>
          <a:blip r:embed="rId3">
            <a:alphaModFix/>
          </a:blip>
          <a:stretch>
            <a:fillRect/>
          </a:stretch>
        </p:blipFill>
        <p:spPr>
          <a:xfrm>
            <a:off x="0" y="0"/>
            <a:ext cx="9144000" cy="514350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pic>
        <p:nvPicPr>
          <p:cNvPr id="145" name="Google Shape;145;p29"/>
          <p:cNvPicPr preferRelativeResize="0"/>
          <p:nvPr/>
        </p:nvPicPr>
        <p:blipFill>
          <a:blip r:embed="rId3">
            <a:alphaModFix/>
          </a:blip>
          <a:stretch>
            <a:fillRect/>
          </a:stretch>
        </p:blipFill>
        <p:spPr>
          <a:xfrm>
            <a:off x="1" y="0"/>
            <a:ext cx="9144000" cy="514350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pic>
        <p:nvPicPr>
          <p:cNvPr id="150" name="Google Shape;150;p30"/>
          <p:cNvPicPr preferRelativeResize="0"/>
          <p:nvPr/>
        </p:nvPicPr>
        <p:blipFill>
          <a:blip r:embed="rId3">
            <a:alphaModFix/>
          </a:blip>
          <a:stretch>
            <a:fillRect/>
          </a:stretch>
        </p:blipFill>
        <p:spPr>
          <a:xfrm>
            <a:off x="0" y="0"/>
            <a:ext cx="9144000" cy="5143500"/>
          </a:xfrm>
          <a:prstGeom prst="rect">
            <a:avLst/>
          </a:prstGeom>
          <a:noFill/>
          <a:ln>
            <a:noFill/>
          </a:ln>
        </p:spPr>
      </p:pic>
      <p:pic>
        <p:nvPicPr>
          <p:cNvPr id="3" name="Picture 2" descr="A light in the dark&#10;&#10;AI-generated content may be incorrect.">
            <a:extLst>
              <a:ext uri="{FF2B5EF4-FFF2-40B4-BE49-F238E27FC236}">
                <a16:creationId xmlns:a16="http://schemas.microsoft.com/office/drawing/2014/main" id="{5A1CB88E-ED81-6AD1-BC66-210802B7356E}"/>
              </a:ext>
            </a:extLst>
          </p:cNvPr>
          <p:cNvPicPr>
            <a:picLocks noChangeAspect="1"/>
          </p:cNvPicPr>
          <p:nvPr/>
        </p:nvPicPr>
        <p:blipFill>
          <a:blip r:embed="rId4"/>
          <a:stretch>
            <a:fillRect/>
          </a:stretch>
        </p:blipFill>
        <p:spPr>
          <a:xfrm rot="1195951">
            <a:off x="3634943" y="2119709"/>
            <a:ext cx="3518298" cy="1073766"/>
          </a:xfrm>
          <a:prstGeom prst="rect">
            <a:avLst/>
          </a:prstGeom>
        </p:spPr>
      </p:pic>
      <p:pic>
        <p:nvPicPr>
          <p:cNvPr id="4" name="Picture 3" descr="A light in the dark&#10;&#10;AI-generated content may be incorrect.">
            <a:extLst>
              <a:ext uri="{FF2B5EF4-FFF2-40B4-BE49-F238E27FC236}">
                <a16:creationId xmlns:a16="http://schemas.microsoft.com/office/drawing/2014/main" id="{D3E4C30C-EA3A-F191-B57D-1B8FCE03859C}"/>
              </a:ext>
            </a:extLst>
          </p:cNvPr>
          <p:cNvPicPr>
            <a:picLocks noChangeAspect="1"/>
          </p:cNvPicPr>
          <p:nvPr/>
        </p:nvPicPr>
        <p:blipFill>
          <a:blip r:embed="rId4">
            <a:alphaModFix amt="71000"/>
          </a:blip>
          <a:stretch>
            <a:fillRect/>
          </a:stretch>
        </p:blipFill>
        <p:spPr>
          <a:xfrm rot="1195951">
            <a:off x="5875719" y="2520772"/>
            <a:ext cx="1790594" cy="546480"/>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pic>
        <p:nvPicPr>
          <p:cNvPr id="158" name="Google Shape;158;p31"/>
          <p:cNvPicPr preferRelativeResize="0"/>
          <p:nvPr/>
        </p:nvPicPr>
        <p:blipFill>
          <a:blip r:embed="rId3">
            <a:alphaModFix/>
          </a:blip>
          <a:stretch>
            <a:fillRect/>
          </a:stretch>
        </p:blipFill>
        <p:spPr>
          <a:xfrm>
            <a:off x="-1" y="-1"/>
            <a:ext cx="4911365" cy="2752627"/>
          </a:xfrm>
          <a:prstGeom prst="rect">
            <a:avLst/>
          </a:prstGeom>
          <a:noFill/>
          <a:ln>
            <a:noFill/>
          </a:ln>
        </p:spPr>
      </p:pic>
      <p:pic>
        <p:nvPicPr>
          <p:cNvPr id="157" name="Google Shape;157;p31"/>
          <p:cNvPicPr preferRelativeResize="0"/>
          <p:nvPr/>
        </p:nvPicPr>
        <p:blipFill>
          <a:blip r:embed="rId4">
            <a:alphaModFix/>
          </a:blip>
          <a:stretch>
            <a:fillRect/>
          </a:stretch>
        </p:blipFill>
        <p:spPr>
          <a:xfrm>
            <a:off x="-1" y="0"/>
            <a:ext cx="9144000" cy="51435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500"/>
                                  </p:stCondLst>
                                  <p:childTnLst>
                                    <p:set>
                                      <p:cBhvr>
                                        <p:cTn id="6" dur="1" fill="hold">
                                          <p:stCondLst>
                                            <p:cond delay="0"/>
                                          </p:stCondLst>
                                        </p:cTn>
                                        <p:tgtEl>
                                          <p:spTgt spid="158"/>
                                        </p:tgtEl>
                                        <p:attrNameLst>
                                          <p:attrName>style.visibility</p:attrName>
                                        </p:attrNameLst>
                                      </p:cBhvr>
                                      <p:to>
                                        <p:strVal val="visible"/>
                                      </p:to>
                                    </p:set>
                                    <p:anim calcmode="lin" valueType="num">
                                      <p:cBhvr additive="base">
                                        <p:cTn id="7" dur="500" fill="hold"/>
                                        <p:tgtEl>
                                          <p:spTgt spid="158"/>
                                        </p:tgtEl>
                                        <p:attrNameLst>
                                          <p:attrName>ppt_x</p:attrName>
                                        </p:attrNameLst>
                                      </p:cBhvr>
                                      <p:tavLst>
                                        <p:tav tm="0">
                                          <p:val>
                                            <p:strVal val="0-#ppt_w/2"/>
                                          </p:val>
                                        </p:tav>
                                        <p:tav tm="100000">
                                          <p:val>
                                            <p:strVal val="#ppt_x"/>
                                          </p:val>
                                        </p:tav>
                                      </p:tavLst>
                                    </p:anim>
                                    <p:anim calcmode="lin" valueType="num">
                                      <p:cBhvr additive="base">
                                        <p:cTn id="8" dur="500" fill="hold"/>
                                        <p:tgtEl>
                                          <p:spTgt spid="158"/>
                                        </p:tgtEl>
                                        <p:attrNameLst>
                                          <p:attrName>ppt_y</p:attrName>
                                        </p:attrNameLst>
                                      </p:cBhvr>
                                      <p:tavLst>
                                        <p:tav tm="0">
                                          <p:val>
                                            <p:strVal val="#ppt_y"/>
                                          </p:val>
                                        </p:tav>
                                        <p:tav tm="100000">
                                          <p:val>
                                            <p:strVal val="#ppt_y"/>
                                          </p:val>
                                        </p:tav>
                                      </p:tavLst>
                                    </p:anim>
                                  </p:childTnLst>
                                </p:cTn>
                              </p:par>
                              <p:par>
                                <p:cTn id="9" presetID="42" presetClass="exit" presetSubtype="0" fill="hold" nodeType="withEffect">
                                  <p:stCondLst>
                                    <p:cond delay="2000"/>
                                  </p:stCondLst>
                                  <p:childTnLst>
                                    <p:animEffect transition="out" filter="fade">
                                      <p:cBhvr>
                                        <p:cTn id="10" dur="1000"/>
                                        <p:tgtEl>
                                          <p:spTgt spid="158"/>
                                        </p:tgtEl>
                                      </p:cBhvr>
                                    </p:animEffect>
                                    <p:anim calcmode="lin" valueType="num">
                                      <p:cBhvr>
                                        <p:cTn id="11" dur="1000"/>
                                        <p:tgtEl>
                                          <p:spTgt spid="158"/>
                                        </p:tgtEl>
                                        <p:attrNameLst>
                                          <p:attrName>ppt_x</p:attrName>
                                        </p:attrNameLst>
                                      </p:cBhvr>
                                      <p:tavLst>
                                        <p:tav tm="0">
                                          <p:val>
                                            <p:strVal val="ppt_x"/>
                                          </p:val>
                                        </p:tav>
                                        <p:tav tm="100000">
                                          <p:val>
                                            <p:strVal val="ppt_x"/>
                                          </p:val>
                                        </p:tav>
                                      </p:tavLst>
                                    </p:anim>
                                    <p:anim calcmode="lin" valueType="num">
                                      <p:cBhvr>
                                        <p:cTn id="12" dur="1000"/>
                                        <p:tgtEl>
                                          <p:spTgt spid="158"/>
                                        </p:tgtEl>
                                        <p:attrNameLst>
                                          <p:attrName>ppt_y</p:attrName>
                                        </p:attrNameLst>
                                      </p:cBhvr>
                                      <p:tavLst>
                                        <p:tav tm="0">
                                          <p:val>
                                            <p:strVal val="ppt_y"/>
                                          </p:val>
                                        </p:tav>
                                        <p:tav tm="100000">
                                          <p:val>
                                            <p:strVal val="ppt_y+.1"/>
                                          </p:val>
                                        </p:tav>
                                      </p:tavLst>
                                    </p:anim>
                                    <p:set>
                                      <p:cBhvr>
                                        <p:cTn id="13" dur="1" fill="hold">
                                          <p:stCondLst>
                                            <p:cond delay="999"/>
                                          </p:stCondLst>
                                        </p:cTn>
                                        <p:tgtEl>
                                          <p:spTgt spid="158"/>
                                        </p:tgtEl>
                                        <p:attrNameLst>
                                          <p:attrName>style.visibility</p:attrName>
                                        </p:attrNameLst>
                                      </p:cBhvr>
                                      <p:to>
                                        <p:strVal val="hidden"/>
                                      </p:to>
                                    </p:set>
                                  </p:childTnLst>
                                </p:cTn>
                              </p:par>
                              <p:par>
                                <p:cTn id="14" presetID="2" presetClass="entr" presetSubtype="8" fill="hold" nodeType="withEffect">
                                  <p:stCondLst>
                                    <p:cond delay="2500"/>
                                  </p:stCondLst>
                                  <p:childTnLst>
                                    <p:set>
                                      <p:cBhvr>
                                        <p:cTn id="15" dur="1" fill="hold">
                                          <p:stCondLst>
                                            <p:cond delay="0"/>
                                          </p:stCondLst>
                                        </p:cTn>
                                        <p:tgtEl>
                                          <p:spTgt spid="157"/>
                                        </p:tgtEl>
                                        <p:attrNameLst>
                                          <p:attrName>style.visibility</p:attrName>
                                        </p:attrNameLst>
                                      </p:cBhvr>
                                      <p:to>
                                        <p:strVal val="visible"/>
                                      </p:to>
                                    </p:set>
                                    <p:anim calcmode="lin" valueType="num">
                                      <p:cBhvr additive="base">
                                        <p:cTn id="16" dur="1000" fill="hold"/>
                                        <p:tgtEl>
                                          <p:spTgt spid="157"/>
                                        </p:tgtEl>
                                        <p:attrNameLst>
                                          <p:attrName>ppt_x</p:attrName>
                                        </p:attrNameLst>
                                      </p:cBhvr>
                                      <p:tavLst>
                                        <p:tav tm="0">
                                          <p:val>
                                            <p:strVal val="0-#ppt_w/2"/>
                                          </p:val>
                                        </p:tav>
                                        <p:tav tm="100000">
                                          <p:val>
                                            <p:strVal val="#ppt_x"/>
                                          </p:val>
                                        </p:tav>
                                      </p:tavLst>
                                    </p:anim>
                                    <p:anim calcmode="lin" valueType="num">
                                      <p:cBhvr additive="base">
                                        <p:cTn id="17" dur="1000" fill="hold"/>
                                        <p:tgtEl>
                                          <p:spTgt spid="157"/>
                                        </p:tgtEl>
                                        <p:attrNameLst>
                                          <p:attrName>ppt_y</p:attrName>
                                        </p:attrNameLst>
                                      </p:cBhvr>
                                      <p:tavLst>
                                        <p:tav tm="0">
                                          <p:val>
                                            <p:strVal val="#ppt_y"/>
                                          </p:val>
                                        </p:tav>
                                        <p:tav tm="100000">
                                          <p:val>
                                            <p:strVal val="#ppt_y"/>
                                          </p:val>
                                        </p:tav>
                                      </p:tavLst>
                                    </p:anim>
                                  </p:childTnLst>
                                </p:cTn>
                              </p:par>
                              <p:par>
                                <p:cTn id="18" presetID="47" presetClass="exit" presetSubtype="0" fill="hold" nodeType="withEffect">
                                  <p:stCondLst>
                                    <p:cond delay="4500"/>
                                  </p:stCondLst>
                                  <p:childTnLst>
                                    <p:animEffect transition="out" filter="fade">
                                      <p:cBhvr>
                                        <p:cTn id="19" dur="1000"/>
                                        <p:tgtEl>
                                          <p:spTgt spid="157"/>
                                        </p:tgtEl>
                                      </p:cBhvr>
                                    </p:animEffect>
                                    <p:anim calcmode="lin" valueType="num">
                                      <p:cBhvr>
                                        <p:cTn id="20" dur="1000"/>
                                        <p:tgtEl>
                                          <p:spTgt spid="157"/>
                                        </p:tgtEl>
                                        <p:attrNameLst>
                                          <p:attrName>ppt_x</p:attrName>
                                        </p:attrNameLst>
                                      </p:cBhvr>
                                      <p:tavLst>
                                        <p:tav tm="0">
                                          <p:val>
                                            <p:strVal val="ppt_x"/>
                                          </p:val>
                                        </p:tav>
                                        <p:tav tm="100000">
                                          <p:val>
                                            <p:strVal val="ppt_x"/>
                                          </p:val>
                                        </p:tav>
                                      </p:tavLst>
                                    </p:anim>
                                    <p:anim calcmode="lin" valueType="num">
                                      <p:cBhvr>
                                        <p:cTn id="21" dur="1000"/>
                                        <p:tgtEl>
                                          <p:spTgt spid="157"/>
                                        </p:tgtEl>
                                        <p:attrNameLst>
                                          <p:attrName>ppt_y</p:attrName>
                                        </p:attrNameLst>
                                      </p:cBhvr>
                                      <p:tavLst>
                                        <p:tav tm="0">
                                          <p:val>
                                            <p:strVal val="ppt_y"/>
                                          </p:val>
                                        </p:tav>
                                        <p:tav tm="100000">
                                          <p:val>
                                            <p:strVal val="ppt_y-.1"/>
                                          </p:val>
                                        </p:tav>
                                      </p:tavLst>
                                    </p:anim>
                                    <p:set>
                                      <p:cBhvr>
                                        <p:cTn id="22" dur="1" fill="hold">
                                          <p:stCondLst>
                                            <p:cond delay="999"/>
                                          </p:stCondLst>
                                        </p:cTn>
                                        <p:tgtEl>
                                          <p:spTgt spid="15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32"/>
          <p:cNvSpPr/>
          <p:nvPr/>
        </p:nvSpPr>
        <p:spPr>
          <a:xfrm>
            <a:off x="0" y="0"/>
            <a:ext cx="9144000" cy="5143500"/>
          </a:xfrm>
          <a:prstGeom prst="rect">
            <a:avLst/>
          </a:prstGeom>
          <a:solidFill>
            <a:srgbClr val="F3702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64" name="Google Shape;164;p32"/>
          <p:cNvSpPr/>
          <p:nvPr/>
        </p:nvSpPr>
        <p:spPr>
          <a:xfrm>
            <a:off x="0" y="0"/>
            <a:ext cx="9144000" cy="51435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66" name="Google Shape;166;p32"/>
          <p:cNvSpPr txBox="1">
            <a:spLocks noGrp="1"/>
          </p:cNvSpPr>
          <p:nvPr>
            <p:ph type="body" idx="1"/>
          </p:nvPr>
        </p:nvSpPr>
        <p:spPr>
          <a:xfrm>
            <a:off x="0" y="77533"/>
            <a:ext cx="9143999" cy="1496744"/>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560"/>
              </a:spcBef>
              <a:spcAft>
                <a:spcPts val="0"/>
              </a:spcAft>
              <a:buClr>
                <a:schemeClr val="lt1"/>
              </a:buClr>
              <a:buSzPts val="2800"/>
              <a:buNone/>
            </a:pPr>
            <a:r>
              <a:rPr lang="en-US" sz="8600" b="1" dirty="0">
                <a:solidFill>
                  <a:srgbClr val="104170"/>
                </a:solidFill>
              </a:rPr>
              <a:t>Let’s Compare</a:t>
            </a:r>
            <a:endParaRPr sz="8600" b="1" dirty="0">
              <a:solidFill>
                <a:srgbClr val="104170"/>
              </a:solidFill>
            </a:endParaRPr>
          </a:p>
        </p:txBody>
      </p:sp>
      <p:pic>
        <p:nvPicPr>
          <p:cNvPr id="167" name="Google Shape;167;p32"/>
          <p:cNvPicPr preferRelativeResize="0"/>
          <p:nvPr/>
        </p:nvPicPr>
        <p:blipFill rotWithShape="1">
          <a:blip r:embed="rId3">
            <a:alphaModFix/>
          </a:blip>
          <a:srcRect l="24545" r="20801"/>
          <a:stretch/>
        </p:blipFill>
        <p:spPr>
          <a:xfrm>
            <a:off x="1677324" y="1819373"/>
            <a:ext cx="2894675" cy="2981077"/>
          </a:xfrm>
          <a:prstGeom prst="rect">
            <a:avLst/>
          </a:prstGeom>
          <a:noFill/>
          <a:ln>
            <a:noFill/>
          </a:ln>
        </p:spPr>
      </p:pic>
      <p:pic>
        <p:nvPicPr>
          <p:cNvPr id="168" name="Google Shape;168;p32"/>
          <p:cNvPicPr preferRelativeResize="0"/>
          <p:nvPr/>
        </p:nvPicPr>
        <p:blipFill rotWithShape="1">
          <a:blip r:embed="rId4">
            <a:alphaModFix/>
          </a:blip>
          <a:srcRect l="59200" t="29720" r="12188" b="10201"/>
          <a:stretch/>
        </p:blipFill>
        <p:spPr>
          <a:xfrm>
            <a:off x="4915539" y="1819373"/>
            <a:ext cx="2601226" cy="3010849"/>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6">
                                            <p:txEl>
                                              <p:pRg st="0" end="0"/>
                                            </p:txEl>
                                          </p:spTgt>
                                        </p:tgtEl>
                                        <p:attrNameLst>
                                          <p:attrName>style.visibility</p:attrName>
                                        </p:attrNameLst>
                                      </p:cBhvr>
                                      <p:to>
                                        <p:strVal val="visible"/>
                                      </p:to>
                                    </p:set>
                                    <p:animEffect transition="in" filter="fade">
                                      <p:cBhvr>
                                        <p:cTn id="7" dur="500"/>
                                        <p:tgtEl>
                                          <p:spTgt spid="166">
                                            <p:txEl>
                                              <p:pRg st="0" end="0"/>
                                            </p:txEl>
                                          </p:spTgt>
                                        </p:tgtEl>
                                      </p:cBhvr>
                                    </p:animEffect>
                                  </p:childTnLst>
                                </p:cTn>
                              </p:par>
                              <p:par>
                                <p:cTn id="8" presetID="2" presetClass="entr" presetSubtype="4" fill="hold" nodeType="withEffect">
                                  <p:stCondLst>
                                    <p:cond delay="500"/>
                                  </p:stCondLst>
                                  <p:childTnLst>
                                    <p:set>
                                      <p:cBhvr>
                                        <p:cTn id="9" dur="1" fill="hold">
                                          <p:stCondLst>
                                            <p:cond delay="0"/>
                                          </p:stCondLst>
                                        </p:cTn>
                                        <p:tgtEl>
                                          <p:spTgt spid="167"/>
                                        </p:tgtEl>
                                        <p:attrNameLst>
                                          <p:attrName>style.visibility</p:attrName>
                                        </p:attrNameLst>
                                      </p:cBhvr>
                                      <p:to>
                                        <p:strVal val="visible"/>
                                      </p:to>
                                    </p:set>
                                    <p:anim calcmode="lin" valueType="num">
                                      <p:cBhvr additive="base">
                                        <p:cTn id="10" dur="1000" fill="hold"/>
                                        <p:tgtEl>
                                          <p:spTgt spid="167"/>
                                        </p:tgtEl>
                                        <p:attrNameLst>
                                          <p:attrName>ppt_x</p:attrName>
                                        </p:attrNameLst>
                                      </p:cBhvr>
                                      <p:tavLst>
                                        <p:tav tm="0">
                                          <p:val>
                                            <p:strVal val="#ppt_x"/>
                                          </p:val>
                                        </p:tav>
                                        <p:tav tm="100000">
                                          <p:val>
                                            <p:strVal val="#ppt_x"/>
                                          </p:val>
                                        </p:tav>
                                      </p:tavLst>
                                    </p:anim>
                                    <p:anim calcmode="lin" valueType="num">
                                      <p:cBhvr additive="base">
                                        <p:cTn id="11" dur="1000" fill="hold"/>
                                        <p:tgtEl>
                                          <p:spTgt spid="167"/>
                                        </p:tgtEl>
                                        <p:attrNameLst>
                                          <p:attrName>ppt_y</p:attrName>
                                        </p:attrNameLst>
                                      </p:cBhvr>
                                      <p:tavLst>
                                        <p:tav tm="0">
                                          <p:val>
                                            <p:strVal val="1+#ppt_h/2"/>
                                          </p:val>
                                        </p:tav>
                                        <p:tav tm="100000">
                                          <p:val>
                                            <p:strVal val="#ppt_y"/>
                                          </p:val>
                                        </p:tav>
                                      </p:tavLst>
                                    </p:anim>
                                  </p:childTnLst>
                                </p:cTn>
                              </p:par>
                              <p:par>
                                <p:cTn id="12" presetID="2" presetClass="entr" presetSubtype="1" fill="hold" nodeType="withEffect">
                                  <p:stCondLst>
                                    <p:cond delay="1500"/>
                                  </p:stCondLst>
                                  <p:childTnLst>
                                    <p:set>
                                      <p:cBhvr>
                                        <p:cTn id="13" dur="1" fill="hold">
                                          <p:stCondLst>
                                            <p:cond delay="0"/>
                                          </p:stCondLst>
                                        </p:cTn>
                                        <p:tgtEl>
                                          <p:spTgt spid="168"/>
                                        </p:tgtEl>
                                        <p:attrNameLst>
                                          <p:attrName>style.visibility</p:attrName>
                                        </p:attrNameLst>
                                      </p:cBhvr>
                                      <p:to>
                                        <p:strVal val="visible"/>
                                      </p:to>
                                    </p:set>
                                    <p:anim calcmode="lin" valueType="num">
                                      <p:cBhvr additive="base">
                                        <p:cTn id="14" dur="1000" fill="hold"/>
                                        <p:tgtEl>
                                          <p:spTgt spid="168"/>
                                        </p:tgtEl>
                                        <p:attrNameLst>
                                          <p:attrName>ppt_x</p:attrName>
                                        </p:attrNameLst>
                                      </p:cBhvr>
                                      <p:tavLst>
                                        <p:tav tm="0">
                                          <p:val>
                                            <p:strVal val="#ppt_x"/>
                                          </p:val>
                                        </p:tav>
                                        <p:tav tm="100000">
                                          <p:val>
                                            <p:strVal val="#ppt_x"/>
                                          </p:val>
                                        </p:tav>
                                      </p:tavLst>
                                    </p:anim>
                                    <p:anim calcmode="lin" valueType="num">
                                      <p:cBhvr additive="base">
                                        <p:cTn id="15" dur="1000" fill="hold"/>
                                        <p:tgtEl>
                                          <p:spTgt spid="16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pic>
        <p:nvPicPr>
          <p:cNvPr id="177" name="Google Shape;177;p33"/>
          <p:cNvPicPr preferRelativeResize="0"/>
          <p:nvPr/>
        </p:nvPicPr>
        <p:blipFill rotWithShape="1">
          <a:blip r:embed="rId3">
            <a:alphaModFix/>
          </a:blip>
          <a:srcRect l="2284" t="6939" r="85193" b="67433"/>
          <a:stretch/>
        </p:blipFill>
        <p:spPr>
          <a:xfrm>
            <a:off x="3249172" y="256048"/>
            <a:ext cx="955181" cy="1091627"/>
          </a:xfrm>
          <a:prstGeom prst="rect">
            <a:avLst/>
          </a:prstGeom>
          <a:noFill/>
          <a:ln>
            <a:noFill/>
          </a:ln>
        </p:spPr>
      </p:pic>
      <p:pic>
        <p:nvPicPr>
          <p:cNvPr id="178" name="Google Shape;178;p33"/>
          <p:cNvPicPr preferRelativeResize="0"/>
          <p:nvPr/>
        </p:nvPicPr>
        <p:blipFill rotWithShape="1">
          <a:blip r:embed="rId3">
            <a:alphaModFix/>
          </a:blip>
          <a:srcRect l="17512" t="6939" r="70584" b="67433"/>
          <a:stretch/>
        </p:blipFill>
        <p:spPr>
          <a:xfrm>
            <a:off x="4741305" y="284329"/>
            <a:ext cx="892260" cy="1072774"/>
          </a:xfrm>
          <a:prstGeom prst="rect">
            <a:avLst/>
          </a:prstGeom>
          <a:noFill/>
          <a:ln>
            <a:noFill/>
          </a:ln>
        </p:spPr>
      </p:pic>
      <p:graphicFrame>
        <p:nvGraphicFramePr>
          <p:cNvPr id="179" name="Google Shape;179;p33"/>
          <p:cNvGraphicFramePr/>
          <p:nvPr>
            <p:extLst>
              <p:ext uri="{D42A27DB-BD31-4B8C-83A1-F6EECF244321}">
                <p14:modId xmlns:p14="http://schemas.microsoft.com/office/powerpoint/2010/main" val="4274197420"/>
              </p:ext>
            </p:extLst>
          </p:nvPr>
        </p:nvGraphicFramePr>
        <p:xfrm>
          <a:off x="1017412" y="1487023"/>
          <a:ext cx="7109175" cy="3230670"/>
        </p:xfrm>
        <a:graphic>
          <a:graphicData uri="http://schemas.openxmlformats.org/drawingml/2006/table">
            <a:tbl>
              <a:tblPr>
                <a:noFill/>
                <a:tableStyleId>{C1F34C06-A464-494B-BEE1-01E272CCF221}</a:tableStyleId>
              </a:tblPr>
              <a:tblGrid>
                <a:gridCol w="1693175">
                  <a:extLst>
                    <a:ext uri="{9D8B030D-6E8A-4147-A177-3AD203B41FA5}">
                      <a16:colId xmlns:a16="http://schemas.microsoft.com/office/drawing/2014/main" val="20000"/>
                    </a:ext>
                  </a:extLst>
                </a:gridCol>
                <a:gridCol w="1822450">
                  <a:extLst>
                    <a:ext uri="{9D8B030D-6E8A-4147-A177-3AD203B41FA5}">
                      <a16:colId xmlns:a16="http://schemas.microsoft.com/office/drawing/2014/main" val="20001"/>
                    </a:ext>
                  </a:extLst>
                </a:gridCol>
                <a:gridCol w="1617925">
                  <a:extLst>
                    <a:ext uri="{9D8B030D-6E8A-4147-A177-3AD203B41FA5}">
                      <a16:colId xmlns:a16="http://schemas.microsoft.com/office/drawing/2014/main" val="20002"/>
                    </a:ext>
                  </a:extLst>
                </a:gridCol>
                <a:gridCol w="1975625">
                  <a:extLst>
                    <a:ext uri="{9D8B030D-6E8A-4147-A177-3AD203B41FA5}">
                      <a16:colId xmlns:a16="http://schemas.microsoft.com/office/drawing/2014/main" val="20003"/>
                    </a:ext>
                  </a:extLst>
                </a:gridCol>
              </a:tblGrid>
              <a:tr h="381000">
                <a:tc>
                  <a:txBody>
                    <a:bodyPr/>
                    <a:lstStyle/>
                    <a:p>
                      <a:pPr marL="0" lvl="0" indent="0" algn="l" rtl="0">
                        <a:spcBef>
                          <a:spcPts val="0"/>
                        </a:spcBef>
                        <a:spcAft>
                          <a:spcPts val="0"/>
                        </a:spcAft>
                        <a:buNone/>
                      </a:pPr>
                      <a:endParaRPr>
                        <a:solidFill>
                          <a:schemeClr val="lt1"/>
                        </a:solidFill>
                        <a:latin typeface="Calibri"/>
                        <a:ea typeface="Calibri"/>
                        <a:cs typeface="Calibri"/>
                        <a:sym typeface="Calibri"/>
                      </a:endParaRPr>
                    </a:p>
                  </a:txBody>
                  <a:tcPr marL="91425" marR="91425" marT="91425" marB="91425">
                    <a:solidFill>
                      <a:schemeClr val="accent1"/>
                    </a:solidFill>
                  </a:tcPr>
                </a:tc>
                <a:tc>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KAYLA</a:t>
                      </a:r>
                      <a:endParaRPr sz="1600" b="1">
                        <a:solidFill>
                          <a:schemeClr val="lt1"/>
                        </a:solidFill>
                        <a:latin typeface="Calibri"/>
                        <a:ea typeface="Calibri"/>
                        <a:cs typeface="Calibri"/>
                        <a:sym typeface="Calibri"/>
                      </a:endParaRPr>
                    </a:p>
                  </a:txBody>
                  <a:tcPr marL="91425" marR="91425" marT="91425" marB="91425">
                    <a:solidFill>
                      <a:schemeClr val="accent1"/>
                    </a:solidFill>
                  </a:tcPr>
                </a:tc>
                <a:tc>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TODD</a:t>
                      </a:r>
                      <a:endParaRPr sz="1600" b="1">
                        <a:solidFill>
                          <a:schemeClr val="lt1"/>
                        </a:solidFill>
                        <a:latin typeface="Calibri"/>
                        <a:ea typeface="Calibri"/>
                        <a:cs typeface="Calibri"/>
                        <a:sym typeface="Calibri"/>
                      </a:endParaRPr>
                    </a:p>
                  </a:txBody>
                  <a:tcPr marL="91425" marR="91425" marT="91425" marB="91425">
                    <a:solidFill>
                      <a:schemeClr val="accent1"/>
                    </a:solidFill>
                  </a:tcPr>
                </a:tc>
                <a:tc>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Same or Different?</a:t>
                      </a:r>
                      <a:endParaRPr sz="1600" b="1">
                        <a:solidFill>
                          <a:schemeClr val="lt1"/>
                        </a:solidFill>
                        <a:latin typeface="Calibri"/>
                        <a:ea typeface="Calibri"/>
                        <a:cs typeface="Calibri"/>
                        <a:sym typeface="Calibri"/>
                      </a:endParaRPr>
                    </a:p>
                  </a:txBody>
                  <a:tcPr marL="91425" marR="91425" marT="91425" marB="91425">
                    <a:solidFill>
                      <a:schemeClr val="accent1"/>
                    </a:solidFill>
                  </a:tcPr>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None/>
                      </a:pPr>
                      <a:r>
                        <a:rPr lang="en-US" b="1">
                          <a:solidFill>
                            <a:srgbClr val="0179B3"/>
                          </a:solidFill>
                          <a:latin typeface="Calibri"/>
                          <a:ea typeface="Calibri"/>
                          <a:cs typeface="Calibri"/>
                          <a:sym typeface="Calibri"/>
                        </a:rPr>
                        <a:t>SAVINGS GOAL</a:t>
                      </a:r>
                      <a:endParaRPr b="1">
                        <a:solidFill>
                          <a:srgbClr val="0179B3"/>
                        </a:solidFill>
                        <a:latin typeface="Calibri"/>
                        <a:ea typeface="Calibri"/>
                        <a:cs typeface="Calibri"/>
                        <a:sym typeface="Calibri"/>
                      </a:endParaRPr>
                    </a:p>
                  </a:txBody>
                  <a:tcPr marL="91425" marR="91425" marT="91425" marB="91425"/>
                </a:tc>
                <a:tc>
                  <a:txBody>
                    <a:bodyPr/>
                    <a:lstStyle/>
                    <a:p>
                      <a:pPr marL="0" lvl="0" indent="0" algn="ctr" rtl="0">
                        <a:spcBef>
                          <a:spcPts val="0"/>
                        </a:spcBef>
                        <a:spcAft>
                          <a:spcPts val="0"/>
                        </a:spcAft>
                        <a:buNone/>
                      </a:pPr>
                      <a:r>
                        <a:rPr lang="en-US">
                          <a:latin typeface="Calibri"/>
                          <a:ea typeface="Calibri"/>
                          <a:cs typeface="Calibri"/>
                          <a:sym typeface="Calibri"/>
                        </a:rPr>
                        <a:t>Snowboard</a:t>
                      </a:r>
                      <a:endParaRPr>
                        <a:latin typeface="Calibri"/>
                        <a:ea typeface="Calibri"/>
                        <a:cs typeface="Calibri"/>
                        <a:sym typeface="Calibri"/>
                      </a:endParaRPr>
                    </a:p>
                  </a:txBody>
                  <a:tcPr marL="91425" marR="91425" marT="91425" marB="91425"/>
                </a:tc>
                <a:tc>
                  <a:txBody>
                    <a:bodyPr/>
                    <a:lstStyle/>
                    <a:p>
                      <a:pPr marL="0" lvl="0" indent="0" algn="ctr" rtl="0">
                        <a:spcBef>
                          <a:spcPts val="0"/>
                        </a:spcBef>
                        <a:spcAft>
                          <a:spcPts val="0"/>
                        </a:spcAft>
                        <a:buNone/>
                      </a:pPr>
                      <a:r>
                        <a:rPr lang="en-US">
                          <a:latin typeface="Calibri"/>
                          <a:ea typeface="Calibri"/>
                          <a:cs typeface="Calibri"/>
                          <a:sym typeface="Calibri"/>
                        </a:rPr>
                        <a:t>Snowboard</a:t>
                      </a:r>
                      <a:endParaRPr>
                        <a:latin typeface="Calibri"/>
                        <a:ea typeface="Calibri"/>
                        <a:cs typeface="Calibri"/>
                        <a:sym typeface="Calibri"/>
                      </a:endParaRPr>
                    </a:p>
                  </a:txBody>
                  <a:tcPr marL="91425" marR="91425" marT="91425" marB="91425"/>
                </a:tc>
                <a:tc>
                  <a:txBody>
                    <a:bodyPr/>
                    <a:lstStyle/>
                    <a:p>
                      <a:pPr marL="0" lvl="0" indent="0" algn="ctr" rtl="0">
                        <a:spcBef>
                          <a:spcPts val="0"/>
                        </a:spcBef>
                        <a:spcAft>
                          <a:spcPts val="0"/>
                        </a:spcAft>
                        <a:buNone/>
                      </a:pPr>
                      <a:r>
                        <a:rPr lang="en-US">
                          <a:latin typeface="Calibri"/>
                          <a:ea typeface="Calibri"/>
                          <a:cs typeface="Calibri"/>
                          <a:sym typeface="Calibri"/>
                        </a:rPr>
                        <a:t>✔</a:t>
                      </a:r>
                      <a:endParaRPr>
                        <a:latin typeface="Calibri"/>
                        <a:ea typeface="Calibri"/>
                        <a:cs typeface="Calibri"/>
                        <a:sym typeface="Calibri"/>
                      </a:endParaRPr>
                    </a:p>
                  </a:txBody>
                  <a:tcPr marL="91425" marR="91425" marT="91425" marB="91425"/>
                </a:tc>
                <a:extLst>
                  <a:ext uri="{0D108BD9-81ED-4DB2-BD59-A6C34878D82A}">
                    <a16:rowId xmlns:a16="http://schemas.microsoft.com/office/drawing/2014/main" val="10001"/>
                  </a:ext>
                </a:extLst>
              </a:tr>
              <a:tr h="381000">
                <a:tc>
                  <a:txBody>
                    <a:bodyPr/>
                    <a:lstStyle/>
                    <a:p>
                      <a:pPr marL="0" lvl="0" indent="0" algn="l" rtl="0">
                        <a:spcBef>
                          <a:spcPts val="0"/>
                        </a:spcBef>
                        <a:spcAft>
                          <a:spcPts val="0"/>
                        </a:spcAft>
                        <a:buNone/>
                      </a:pPr>
                      <a:r>
                        <a:rPr lang="en-US" b="1">
                          <a:solidFill>
                            <a:srgbClr val="0179B3"/>
                          </a:solidFill>
                          <a:latin typeface="Calibri"/>
                          <a:ea typeface="Calibri"/>
                          <a:cs typeface="Calibri"/>
                          <a:sym typeface="Calibri"/>
                        </a:rPr>
                        <a:t>EARNING MONEY</a:t>
                      </a:r>
                      <a:endParaRPr b="1">
                        <a:solidFill>
                          <a:srgbClr val="0179B3"/>
                        </a:solidFill>
                        <a:latin typeface="Calibri"/>
                        <a:ea typeface="Calibri"/>
                        <a:cs typeface="Calibri"/>
                        <a:sym typeface="Calibri"/>
                      </a:endParaRPr>
                    </a:p>
                  </a:txBody>
                  <a:tcPr marL="91425" marR="91425" marT="91425" marB="91425">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US">
                          <a:latin typeface="Calibri"/>
                          <a:ea typeface="Calibri"/>
                          <a:cs typeface="Calibri"/>
                          <a:sym typeface="Calibri"/>
                        </a:rPr>
                        <a:t>Worked for neighbors</a:t>
                      </a:r>
                      <a:endParaRPr>
                        <a:latin typeface="Calibri"/>
                        <a:ea typeface="Calibri"/>
                        <a:cs typeface="Calibri"/>
                        <a:sym typeface="Calibri"/>
                      </a:endParaRPr>
                    </a:p>
                  </a:txBody>
                  <a:tcPr marL="91425" marR="91425" marT="91425" marB="91425"/>
                </a:tc>
                <a:tc>
                  <a:txBody>
                    <a:bodyPr/>
                    <a:lstStyle/>
                    <a:p>
                      <a:pPr marL="0" lvl="0" indent="0" algn="ctr" rtl="0">
                        <a:spcBef>
                          <a:spcPts val="0"/>
                        </a:spcBef>
                        <a:spcAft>
                          <a:spcPts val="0"/>
                        </a:spcAft>
                        <a:buNone/>
                      </a:pPr>
                      <a:r>
                        <a:rPr lang="en-US">
                          <a:latin typeface="Calibri"/>
                          <a:ea typeface="Calibri"/>
                          <a:cs typeface="Calibri"/>
                          <a:sym typeface="Calibri"/>
                        </a:rPr>
                        <a:t>Paid at a job plus earned tips</a:t>
                      </a:r>
                      <a:endParaRPr>
                        <a:latin typeface="Calibri"/>
                        <a:ea typeface="Calibri"/>
                        <a:cs typeface="Calibri"/>
                        <a:sym typeface="Calibri"/>
                      </a:endParaRPr>
                    </a:p>
                  </a:txBody>
                  <a:tcPr marL="91425" marR="91425" marT="91425" marB="91425"/>
                </a:tc>
                <a:tc>
                  <a:txBody>
                    <a:bodyPr/>
                    <a:lstStyle/>
                    <a:p>
                      <a:pPr marL="0" lvl="0" indent="0" algn="ctr" rtl="0">
                        <a:spcBef>
                          <a:spcPts val="0"/>
                        </a:spcBef>
                        <a:spcAft>
                          <a:spcPts val="0"/>
                        </a:spcAft>
                        <a:buNone/>
                      </a:pPr>
                      <a:r>
                        <a:rPr lang="en-US">
                          <a:latin typeface="Calibri"/>
                          <a:ea typeface="Calibri"/>
                          <a:cs typeface="Calibri"/>
                          <a:sym typeface="Calibri"/>
                        </a:rPr>
                        <a:t>✘</a:t>
                      </a:r>
                      <a:endParaRPr>
                        <a:latin typeface="Calibri"/>
                        <a:ea typeface="Calibri"/>
                        <a:cs typeface="Calibri"/>
                        <a:sym typeface="Calibri"/>
                      </a:endParaRPr>
                    </a:p>
                  </a:txBody>
                  <a:tcPr marL="91425" marR="91425" marT="91425" marB="91425"/>
                </a:tc>
                <a:extLst>
                  <a:ext uri="{0D108BD9-81ED-4DB2-BD59-A6C34878D82A}">
                    <a16:rowId xmlns:a16="http://schemas.microsoft.com/office/drawing/2014/main" val="10002"/>
                  </a:ext>
                </a:extLst>
              </a:tr>
              <a:tr h="381000">
                <a:tc>
                  <a:txBody>
                    <a:bodyPr/>
                    <a:lstStyle/>
                    <a:p>
                      <a:pPr marL="0" lvl="0" indent="0" algn="l" rtl="0">
                        <a:spcBef>
                          <a:spcPts val="0"/>
                        </a:spcBef>
                        <a:spcAft>
                          <a:spcPts val="0"/>
                        </a:spcAft>
                        <a:buNone/>
                      </a:pPr>
                      <a:r>
                        <a:rPr lang="en-US" b="1">
                          <a:solidFill>
                            <a:srgbClr val="0179B3"/>
                          </a:solidFill>
                          <a:latin typeface="Calibri"/>
                          <a:ea typeface="Calibri"/>
                          <a:cs typeface="Calibri"/>
                          <a:sym typeface="Calibri"/>
                        </a:rPr>
                        <a:t>AMOUNT EARNED</a:t>
                      </a:r>
                      <a:endParaRPr b="1">
                        <a:solidFill>
                          <a:srgbClr val="0179B3"/>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US">
                          <a:latin typeface="Calibri"/>
                          <a:ea typeface="Calibri"/>
                          <a:cs typeface="Calibri"/>
                          <a:sym typeface="Calibri"/>
                        </a:rPr>
                        <a:t>Less</a:t>
                      </a:r>
                      <a:endParaRPr>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tcPr>
                </a:tc>
                <a:tc>
                  <a:txBody>
                    <a:bodyPr/>
                    <a:lstStyle/>
                    <a:p>
                      <a:pPr marL="0" lvl="0" indent="0" algn="ctr" rtl="0">
                        <a:spcBef>
                          <a:spcPts val="0"/>
                        </a:spcBef>
                        <a:spcAft>
                          <a:spcPts val="0"/>
                        </a:spcAft>
                        <a:buNone/>
                      </a:pPr>
                      <a:r>
                        <a:rPr lang="en-US">
                          <a:latin typeface="Calibri"/>
                          <a:ea typeface="Calibri"/>
                          <a:cs typeface="Calibri"/>
                          <a:sym typeface="Calibri"/>
                        </a:rPr>
                        <a:t>More</a:t>
                      </a:r>
                      <a:endParaRPr>
                        <a:latin typeface="Calibri"/>
                        <a:ea typeface="Calibri"/>
                        <a:cs typeface="Calibri"/>
                        <a:sym typeface="Calibri"/>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US">
                          <a:solidFill>
                            <a:schemeClr val="dk1"/>
                          </a:solidFill>
                          <a:latin typeface="Calibri"/>
                          <a:ea typeface="Calibri"/>
                          <a:cs typeface="Calibri"/>
                          <a:sym typeface="Calibri"/>
                        </a:rPr>
                        <a:t>✘</a:t>
                      </a:r>
                      <a:endParaRPr>
                        <a:latin typeface="Calibri"/>
                        <a:ea typeface="Calibri"/>
                        <a:cs typeface="Calibri"/>
                        <a:sym typeface="Calibri"/>
                      </a:endParaRPr>
                    </a:p>
                  </a:txBody>
                  <a:tcPr marL="91425" marR="91425" marT="91425" marB="91425"/>
                </a:tc>
                <a:extLst>
                  <a:ext uri="{0D108BD9-81ED-4DB2-BD59-A6C34878D82A}">
                    <a16:rowId xmlns:a16="http://schemas.microsoft.com/office/drawing/2014/main" val="10003"/>
                  </a:ext>
                </a:extLst>
              </a:tr>
              <a:tr h="381000">
                <a:tc>
                  <a:txBody>
                    <a:bodyPr/>
                    <a:lstStyle/>
                    <a:p>
                      <a:pPr marL="0" lvl="0" indent="0" algn="l" rtl="0">
                        <a:spcBef>
                          <a:spcPts val="0"/>
                        </a:spcBef>
                        <a:spcAft>
                          <a:spcPts val="0"/>
                        </a:spcAft>
                        <a:buNone/>
                      </a:pPr>
                      <a:r>
                        <a:rPr lang="en-US" b="1">
                          <a:solidFill>
                            <a:srgbClr val="0179B3"/>
                          </a:solidFill>
                          <a:latin typeface="Calibri"/>
                          <a:ea typeface="Calibri"/>
                          <a:cs typeface="Calibri"/>
                          <a:sym typeface="Calibri"/>
                        </a:rPr>
                        <a:t>BANK ACCOUNT</a:t>
                      </a:r>
                      <a:endParaRPr b="1">
                        <a:solidFill>
                          <a:srgbClr val="0179B3"/>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US">
                          <a:latin typeface="Calibri"/>
                          <a:ea typeface="Calibri"/>
                          <a:cs typeface="Calibri"/>
                          <a:sym typeface="Calibri"/>
                        </a:rPr>
                        <a:t>Deposited earnings</a:t>
                      </a:r>
                      <a:endParaRPr>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tcPr>
                </a:tc>
                <a:tc>
                  <a:txBody>
                    <a:bodyPr/>
                    <a:lstStyle/>
                    <a:p>
                      <a:pPr marL="0" lvl="0" indent="0" algn="ctr" rtl="0">
                        <a:spcBef>
                          <a:spcPts val="0"/>
                        </a:spcBef>
                        <a:spcAft>
                          <a:spcPts val="0"/>
                        </a:spcAft>
                        <a:buClr>
                          <a:schemeClr val="dk1"/>
                        </a:buClr>
                        <a:buSzPts val="1100"/>
                        <a:buFont typeface="Arial"/>
                        <a:buNone/>
                      </a:pPr>
                      <a:r>
                        <a:rPr lang="en-US">
                          <a:solidFill>
                            <a:schemeClr val="dk1"/>
                          </a:solidFill>
                          <a:latin typeface="Calibri"/>
                          <a:ea typeface="Calibri"/>
                          <a:cs typeface="Calibri"/>
                          <a:sym typeface="Calibri"/>
                        </a:rPr>
                        <a:t>Deposited earnings</a:t>
                      </a:r>
                      <a:endParaRPr>
                        <a:latin typeface="Calibri"/>
                        <a:ea typeface="Calibri"/>
                        <a:cs typeface="Calibri"/>
                        <a:sym typeface="Calibri"/>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US">
                          <a:solidFill>
                            <a:schemeClr val="dk1"/>
                          </a:solidFill>
                          <a:latin typeface="Calibri"/>
                          <a:ea typeface="Calibri"/>
                          <a:cs typeface="Calibri"/>
                          <a:sym typeface="Calibri"/>
                        </a:rPr>
                        <a:t>✔</a:t>
                      </a:r>
                      <a:endParaRPr>
                        <a:latin typeface="Calibri"/>
                        <a:ea typeface="Calibri"/>
                        <a:cs typeface="Calibri"/>
                        <a:sym typeface="Calibri"/>
                      </a:endParaRPr>
                    </a:p>
                  </a:txBody>
                  <a:tcPr marL="91425" marR="91425" marT="91425" marB="91425"/>
                </a:tc>
                <a:extLst>
                  <a:ext uri="{0D108BD9-81ED-4DB2-BD59-A6C34878D82A}">
                    <a16:rowId xmlns:a16="http://schemas.microsoft.com/office/drawing/2014/main" val="10004"/>
                  </a:ext>
                </a:extLst>
              </a:tr>
              <a:tr h="381000">
                <a:tc>
                  <a:txBody>
                    <a:bodyPr/>
                    <a:lstStyle/>
                    <a:p>
                      <a:pPr marL="0" lvl="0" indent="0" algn="l" rtl="0">
                        <a:spcBef>
                          <a:spcPts val="0"/>
                        </a:spcBef>
                        <a:spcAft>
                          <a:spcPts val="0"/>
                        </a:spcAft>
                        <a:buNone/>
                      </a:pPr>
                      <a:r>
                        <a:rPr lang="en-US" b="1">
                          <a:solidFill>
                            <a:srgbClr val="0179B3"/>
                          </a:solidFill>
                          <a:latin typeface="Calibri"/>
                          <a:ea typeface="Calibri"/>
                          <a:cs typeface="Calibri"/>
                          <a:sym typeface="Calibri"/>
                        </a:rPr>
                        <a:t>SPENDING HABITS</a:t>
                      </a:r>
                      <a:endParaRPr b="1">
                        <a:solidFill>
                          <a:srgbClr val="0179B3"/>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US">
                          <a:latin typeface="Calibri"/>
                          <a:ea typeface="Calibri"/>
                          <a:cs typeface="Calibri"/>
                          <a:sym typeface="Calibri"/>
                        </a:rPr>
                        <a:t>Didn’t spend</a:t>
                      </a:r>
                      <a:endParaRPr>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tcPr>
                </a:tc>
                <a:tc>
                  <a:txBody>
                    <a:bodyPr/>
                    <a:lstStyle/>
                    <a:p>
                      <a:pPr marL="0" lvl="0" indent="0" algn="ctr" rtl="0">
                        <a:spcBef>
                          <a:spcPts val="0"/>
                        </a:spcBef>
                        <a:spcAft>
                          <a:spcPts val="0"/>
                        </a:spcAft>
                        <a:buNone/>
                      </a:pPr>
                      <a:r>
                        <a:rPr lang="en-US">
                          <a:solidFill>
                            <a:schemeClr val="dk1"/>
                          </a:solidFill>
                          <a:latin typeface="Calibri"/>
                          <a:ea typeface="Calibri"/>
                          <a:cs typeface="Calibri"/>
                          <a:sym typeface="Calibri"/>
                        </a:rPr>
                        <a:t>Spent it all</a:t>
                      </a:r>
                      <a:endParaRPr>
                        <a:solidFill>
                          <a:schemeClr val="dk1"/>
                        </a:solidFill>
                        <a:latin typeface="Calibri"/>
                        <a:ea typeface="Calibri"/>
                        <a:cs typeface="Calibri"/>
                        <a:sym typeface="Calibri"/>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US">
                          <a:solidFill>
                            <a:schemeClr val="dk1"/>
                          </a:solidFill>
                          <a:latin typeface="Calibri"/>
                          <a:ea typeface="Calibri"/>
                          <a:cs typeface="Calibri"/>
                          <a:sym typeface="Calibri"/>
                        </a:rPr>
                        <a:t>✘</a:t>
                      </a:r>
                      <a:endParaRPr>
                        <a:solidFill>
                          <a:schemeClr val="dk1"/>
                        </a:solidFill>
                        <a:latin typeface="Calibri"/>
                        <a:ea typeface="Calibri"/>
                        <a:cs typeface="Calibri"/>
                        <a:sym typeface="Calibri"/>
                      </a:endParaRPr>
                    </a:p>
                  </a:txBody>
                  <a:tcPr marL="91425" marR="91425" marT="91425" marB="91425"/>
                </a:tc>
                <a:extLst>
                  <a:ext uri="{0D108BD9-81ED-4DB2-BD59-A6C34878D82A}">
                    <a16:rowId xmlns:a16="http://schemas.microsoft.com/office/drawing/2014/main" val="10005"/>
                  </a:ext>
                </a:extLst>
              </a:tr>
              <a:tr h="381000">
                <a:tc>
                  <a:txBody>
                    <a:bodyPr/>
                    <a:lstStyle/>
                    <a:p>
                      <a:pPr marL="0" lvl="0" indent="0" algn="l" rtl="0">
                        <a:spcBef>
                          <a:spcPts val="0"/>
                        </a:spcBef>
                        <a:spcAft>
                          <a:spcPts val="0"/>
                        </a:spcAft>
                        <a:buNone/>
                      </a:pPr>
                      <a:r>
                        <a:rPr lang="en-US" b="1">
                          <a:solidFill>
                            <a:srgbClr val="0179B3"/>
                          </a:solidFill>
                          <a:latin typeface="Calibri"/>
                          <a:ea typeface="Calibri"/>
                          <a:cs typeface="Calibri"/>
                          <a:sym typeface="Calibri"/>
                        </a:rPr>
                        <a:t>RESULT</a:t>
                      </a:r>
                      <a:endParaRPr b="1">
                        <a:solidFill>
                          <a:srgbClr val="0179B3"/>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US">
                          <a:latin typeface="Calibri"/>
                          <a:ea typeface="Calibri"/>
                          <a:cs typeface="Calibri"/>
                          <a:sym typeface="Calibri"/>
                        </a:rPr>
                        <a:t>Saved more than her goal</a:t>
                      </a:r>
                      <a:endParaRPr>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tcPr>
                </a:tc>
                <a:tc>
                  <a:txBody>
                    <a:bodyPr/>
                    <a:lstStyle/>
                    <a:p>
                      <a:pPr marL="0" lvl="0" indent="0" algn="ctr" rtl="0">
                        <a:spcBef>
                          <a:spcPts val="0"/>
                        </a:spcBef>
                        <a:spcAft>
                          <a:spcPts val="0"/>
                        </a:spcAft>
                        <a:buNone/>
                      </a:pPr>
                      <a:r>
                        <a:rPr lang="en-US">
                          <a:solidFill>
                            <a:schemeClr val="dk1"/>
                          </a:solidFill>
                          <a:latin typeface="Calibri"/>
                          <a:ea typeface="Calibri"/>
                          <a:cs typeface="Calibri"/>
                          <a:sym typeface="Calibri"/>
                        </a:rPr>
                        <a:t>Did not reach his goal</a:t>
                      </a:r>
                      <a:endParaRPr>
                        <a:solidFill>
                          <a:schemeClr val="dk1"/>
                        </a:solidFill>
                        <a:latin typeface="Calibri"/>
                        <a:ea typeface="Calibri"/>
                        <a:cs typeface="Calibri"/>
                        <a:sym typeface="Calibri"/>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US" dirty="0">
                          <a:solidFill>
                            <a:schemeClr val="dk1"/>
                          </a:solidFill>
                          <a:latin typeface="Calibri"/>
                          <a:ea typeface="Calibri"/>
                          <a:cs typeface="Calibri"/>
                          <a:sym typeface="Calibri"/>
                        </a:rPr>
                        <a:t>✘</a:t>
                      </a:r>
                      <a:endParaRPr dirty="0">
                        <a:solidFill>
                          <a:schemeClr val="dk1"/>
                        </a:solidFill>
                        <a:latin typeface="Calibri"/>
                        <a:ea typeface="Calibri"/>
                        <a:cs typeface="Calibri"/>
                        <a:sym typeface="Calibri"/>
                      </a:endParaRPr>
                    </a:p>
                  </a:txBody>
                  <a:tcPr marL="91425" marR="91425" marT="91425" marB="91425"/>
                </a:tc>
                <a:extLst>
                  <a:ext uri="{0D108BD9-81ED-4DB2-BD59-A6C34878D82A}">
                    <a16:rowId xmlns:a16="http://schemas.microsoft.com/office/drawing/2014/main" val="10006"/>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2"/>
        <p:cNvGrpSpPr/>
        <p:nvPr/>
      </p:nvGrpSpPr>
      <p:grpSpPr>
        <a:xfrm>
          <a:off x="0" y="0"/>
          <a:ext cx="0" cy="0"/>
          <a:chOff x="0" y="0"/>
          <a:chExt cx="0" cy="0"/>
        </a:xfrm>
      </p:grpSpPr>
      <p:pic>
        <p:nvPicPr>
          <p:cNvPr id="33" name="Google Shape;33;p7">
            <a:hlinkClick r:id="rId3"/>
          </p:cNvPr>
          <p:cNvPicPr preferRelativeResize="0"/>
          <p:nvPr/>
        </p:nvPicPr>
        <p:blipFill>
          <a:blip r:embed="rId4">
            <a:alphaModFix/>
          </a:blip>
          <a:stretch>
            <a:fillRect/>
          </a:stretch>
        </p:blipFill>
        <p:spPr>
          <a:xfrm>
            <a:off x="0" y="0"/>
            <a:ext cx="9144000" cy="514350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pic>
        <p:nvPicPr>
          <p:cNvPr id="184" name="Google Shape;184;p34" descr="A blue and green chat bubble&#10;&#10;Description automatically generated"/>
          <p:cNvPicPr preferRelativeResize="0"/>
          <p:nvPr/>
        </p:nvPicPr>
        <p:blipFill rotWithShape="1">
          <a:blip r:embed="rId3">
            <a:alphaModFix/>
          </a:blip>
          <a:srcRect/>
          <a:stretch/>
        </p:blipFill>
        <p:spPr>
          <a:xfrm>
            <a:off x="0" y="0"/>
            <a:ext cx="9144000" cy="5143500"/>
          </a:xfrm>
          <a:prstGeom prst="rect">
            <a:avLst/>
          </a:prstGeom>
          <a:noFill/>
          <a:ln>
            <a:noFill/>
          </a:ln>
        </p:spPr>
      </p:pic>
      <p:sp>
        <p:nvSpPr>
          <p:cNvPr id="185" name="Google Shape;185;p34"/>
          <p:cNvSpPr txBox="1"/>
          <p:nvPr/>
        </p:nvSpPr>
        <p:spPr>
          <a:xfrm>
            <a:off x="2027277" y="1009720"/>
            <a:ext cx="5636700" cy="2362145"/>
          </a:xfrm>
          <a:prstGeom prst="rect">
            <a:avLst/>
          </a:prstGeom>
          <a:noFill/>
          <a:ln>
            <a:noFill/>
          </a:ln>
        </p:spPr>
        <p:txBody>
          <a:bodyPr spcFirstLastPara="1" wrap="square" lIns="91425" tIns="45700" rIns="91425" bIns="45700" anchor="t" anchorCtr="0">
            <a:spAutoFit/>
          </a:bodyPr>
          <a:lstStyle/>
          <a:p>
            <a:pPr marL="0" marR="0" lvl="0" indent="0" algn="ctr" rtl="0">
              <a:lnSpc>
                <a:spcPts val="5880"/>
              </a:lnSpc>
              <a:spcBef>
                <a:spcPts val="0"/>
              </a:spcBef>
              <a:spcAft>
                <a:spcPts val="0"/>
              </a:spcAft>
              <a:buNone/>
            </a:pPr>
            <a:r>
              <a:rPr lang="en-US" sz="5400" b="1" dirty="0">
                <a:solidFill>
                  <a:srgbClr val="104170"/>
                </a:solidFill>
                <a:latin typeface="Calibri"/>
                <a:ea typeface="Calibri"/>
                <a:cs typeface="Calibri"/>
                <a:sym typeface="Calibri"/>
              </a:rPr>
              <a:t>Are your money habits closer to Kayla’s or Todd’s?</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3" name="Google Shape;193;p35"/>
          <p:cNvSpPr txBox="1">
            <a:spLocks noGrp="1"/>
          </p:cNvSpPr>
          <p:nvPr>
            <p:ph type="body" idx="1"/>
          </p:nvPr>
        </p:nvSpPr>
        <p:spPr>
          <a:xfrm>
            <a:off x="1278136" y="606187"/>
            <a:ext cx="6879300" cy="9975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lt1"/>
              </a:buClr>
              <a:buSzPts val="2800"/>
              <a:buNone/>
            </a:pPr>
            <a:r>
              <a:rPr lang="en-US" sz="7900" b="1" dirty="0">
                <a:solidFill>
                  <a:srgbClr val="104170"/>
                </a:solidFill>
              </a:rPr>
              <a:t>DELAYED</a:t>
            </a:r>
            <a:endParaRPr sz="7900" b="1" dirty="0">
              <a:solidFill>
                <a:srgbClr val="104170"/>
              </a:solidFill>
            </a:endParaRPr>
          </a:p>
          <a:p>
            <a:pPr marL="0" lvl="0" indent="0" algn="l" rtl="0">
              <a:lnSpc>
                <a:spcPct val="100000"/>
              </a:lnSpc>
              <a:spcBef>
                <a:spcPts val="0"/>
              </a:spcBef>
              <a:spcAft>
                <a:spcPts val="0"/>
              </a:spcAft>
              <a:buClr>
                <a:schemeClr val="lt1"/>
              </a:buClr>
              <a:buSzPts val="2800"/>
              <a:buNone/>
            </a:pPr>
            <a:r>
              <a:rPr lang="en-US" sz="7900" b="1" dirty="0">
                <a:solidFill>
                  <a:srgbClr val="104170"/>
                </a:solidFill>
              </a:rPr>
              <a:t>GRATIFICATION</a:t>
            </a:r>
            <a:endParaRPr sz="7900" b="1" dirty="0">
              <a:solidFill>
                <a:srgbClr val="104170"/>
              </a:solidFill>
            </a:endParaRPr>
          </a:p>
        </p:txBody>
      </p:sp>
      <p:sp>
        <p:nvSpPr>
          <p:cNvPr id="194" name="Google Shape;194;p35"/>
          <p:cNvSpPr txBox="1"/>
          <p:nvPr/>
        </p:nvSpPr>
        <p:spPr>
          <a:xfrm>
            <a:off x="1401903" y="3170287"/>
            <a:ext cx="6631800" cy="650400"/>
          </a:xfrm>
          <a:prstGeom prst="rect">
            <a:avLst/>
          </a:prstGeom>
          <a:noFill/>
          <a:ln>
            <a:noFill/>
          </a:ln>
        </p:spPr>
        <p:txBody>
          <a:bodyPr spcFirstLastPara="1" wrap="square" lIns="91425" tIns="91425" rIns="91425" bIns="91425" anchor="t" anchorCtr="0">
            <a:noAutofit/>
          </a:bodyPr>
          <a:lstStyle/>
          <a:p>
            <a:pPr marL="0" marR="133350" lvl="0" indent="0" algn="l" rtl="0">
              <a:lnSpc>
                <a:spcPct val="103750"/>
              </a:lnSpc>
              <a:spcBef>
                <a:spcPts val="1000"/>
              </a:spcBef>
              <a:spcAft>
                <a:spcPts val="1000"/>
              </a:spcAft>
              <a:buClr>
                <a:schemeClr val="dk1"/>
              </a:buClr>
              <a:buSzPts val="1100"/>
              <a:buFont typeface="Arial"/>
              <a:buNone/>
            </a:pPr>
            <a:r>
              <a:rPr lang="en-US" sz="2900" b="1" dirty="0">
                <a:solidFill>
                  <a:srgbClr val="0179B3"/>
                </a:solidFill>
                <a:latin typeface="Calibri"/>
                <a:ea typeface="Calibri"/>
                <a:cs typeface="Calibri"/>
                <a:sym typeface="Calibri"/>
              </a:rPr>
              <a:t>waiting to get something you want instead of getting it right away</a:t>
            </a:r>
            <a:endParaRPr sz="2900" b="1" i="0" u="none" strike="noStrike" cap="none" dirty="0">
              <a:solidFill>
                <a:srgbClr val="0179B3"/>
              </a:solidFill>
              <a:latin typeface="Calibri"/>
              <a:ea typeface="Calibri"/>
              <a:cs typeface="Calibri"/>
              <a:sym typeface="Calibri"/>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36"/>
          <p:cNvSpPr/>
          <p:nvPr/>
        </p:nvSpPr>
        <p:spPr>
          <a:xfrm>
            <a:off x="0" y="0"/>
            <a:ext cx="9144000" cy="5143500"/>
          </a:xfrm>
          <a:prstGeom prst="rect">
            <a:avLst/>
          </a:prstGeom>
          <a:solidFill>
            <a:srgbClr val="0179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00" name="Google Shape;200;p36"/>
          <p:cNvSpPr/>
          <p:nvPr/>
        </p:nvSpPr>
        <p:spPr>
          <a:xfrm>
            <a:off x="0" y="0"/>
            <a:ext cx="9144000" cy="5143500"/>
          </a:xfrm>
          <a:prstGeom prst="rect">
            <a:avLst/>
          </a:prstGeom>
          <a:solidFill>
            <a:srgbClr val="44965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01" name="Google Shape;201;p36"/>
          <p:cNvSpPr txBox="1">
            <a:spLocks noGrp="1"/>
          </p:cNvSpPr>
          <p:nvPr>
            <p:ph type="body" idx="1"/>
          </p:nvPr>
        </p:nvSpPr>
        <p:spPr>
          <a:xfrm>
            <a:off x="678270" y="771450"/>
            <a:ext cx="7681200" cy="3029100"/>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560"/>
              </a:spcBef>
              <a:spcAft>
                <a:spcPts val="0"/>
              </a:spcAft>
              <a:buClr>
                <a:schemeClr val="lt1"/>
              </a:buClr>
              <a:buSzPts val="2800"/>
              <a:buNone/>
            </a:pPr>
            <a:r>
              <a:rPr lang="en-US" sz="9600" b="1"/>
              <a:t>Money Journals </a:t>
            </a:r>
            <a:endParaRPr sz="9600" b="1"/>
          </a:p>
        </p:txBody>
      </p:sp>
    </p:spTree>
  </p:cSld>
  <p:clrMapOvr>
    <a:masterClrMapping/>
  </p:clrMapOvr>
  <p:transition spd="slow">
    <p:push/>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37"/>
          <p:cNvSpPr txBox="1"/>
          <p:nvPr/>
        </p:nvSpPr>
        <p:spPr>
          <a:xfrm>
            <a:off x="445275" y="245875"/>
            <a:ext cx="8451300" cy="650400"/>
          </a:xfrm>
          <a:prstGeom prst="rect">
            <a:avLst/>
          </a:prstGeom>
          <a:noFill/>
          <a:ln>
            <a:noFill/>
          </a:ln>
        </p:spPr>
        <p:txBody>
          <a:bodyPr spcFirstLastPara="1" wrap="square" lIns="91425" tIns="91425" rIns="91425" bIns="91425" anchor="t" anchorCtr="0">
            <a:noAutofit/>
          </a:bodyPr>
          <a:lstStyle/>
          <a:p>
            <a:pPr marL="0" marR="133350" lvl="0" indent="0" algn="ctr" rtl="0">
              <a:lnSpc>
                <a:spcPct val="103750"/>
              </a:lnSpc>
              <a:spcBef>
                <a:spcPts val="1000"/>
              </a:spcBef>
              <a:spcAft>
                <a:spcPts val="1000"/>
              </a:spcAft>
              <a:buClr>
                <a:schemeClr val="dk1"/>
              </a:buClr>
              <a:buSzPts val="1100"/>
              <a:buFont typeface="Arial"/>
              <a:buNone/>
            </a:pPr>
            <a:r>
              <a:rPr lang="en-US" sz="5100" b="1">
                <a:solidFill>
                  <a:schemeClr val="dk2"/>
                </a:solidFill>
                <a:latin typeface="Calibri"/>
                <a:ea typeface="Calibri"/>
                <a:cs typeface="Calibri"/>
                <a:sym typeface="Calibri"/>
              </a:rPr>
              <a:t>Kayla’s Money Journal</a:t>
            </a:r>
            <a:endParaRPr sz="5100" b="1" i="0" u="none" strike="noStrike" cap="none">
              <a:solidFill>
                <a:schemeClr val="dk2"/>
              </a:solidFill>
              <a:latin typeface="Calibri"/>
              <a:ea typeface="Calibri"/>
              <a:cs typeface="Calibri"/>
              <a:sym typeface="Calibri"/>
            </a:endParaRPr>
          </a:p>
        </p:txBody>
      </p:sp>
      <p:graphicFrame>
        <p:nvGraphicFramePr>
          <p:cNvPr id="208" name="Google Shape;208;p37"/>
          <p:cNvGraphicFramePr/>
          <p:nvPr>
            <p:extLst>
              <p:ext uri="{D42A27DB-BD31-4B8C-83A1-F6EECF244321}">
                <p14:modId xmlns:p14="http://schemas.microsoft.com/office/powerpoint/2010/main" val="2752668940"/>
              </p:ext>
            </p:extLst>
          </p:nvPr>
        </p:nvGraphicFramePr>
        <p:xfrm>
          <a:off x="594912" y="1724828"/>
          <a:ext cx="7954175" cy="1462950"/>
        </p:xfrm>
        <a:graphic>
          <a:graphicData uri="http://schemas.openxmlformats.org/drawingml/2006/table">
            <a:tbl>
              <a:tblPr>
                <a:noFill/>
                <a:tableStyleId>{C1F34C06-A464-494B-BEE1-01E272CCF221}</a:tableStyleId>
              </a:tblPr>
              <a:tblGrid>
                <a:gridCol w="851975">
                  <a:extLst>
                    <a:ext uri="{9D8B030D-6E8A-4147-A177-3AD203B41FA5}">
                      <a16:colId xmlns:a16="http://schemas.microsoft.com/office/drawing/2014/main" val="20000"/>
                    </a:ext>
                  </a:extLst>
                </a:gridCol>
                <a:gridCol w="3538000">
                  <a:extLst>
                    <a:ext uri="{9D8B030D-6E8A-4147-A177-3AD203B41FA5}">
                      <a16:colId xmlns:a16="http://schemas.microsoft.com/office/drawing/2014/main" val="20001"/>
                    </a:ext>
                  </a:extLst>
                </a:gridCol>
                <a:gridCol w="891050">
                  <a:extLst>
                    <a:ext uri="{9D8B030D-6E8A-4147-A177-3AD203B41FA5}">
                      <a16:colId xmlns:a16="http://schemas.microsoft.com/office/drawing/2014/main" val="20002"/>
                    </a:ext>
                  </a:extLst>
                </a:gridCol>
                <a:gridCol w="891050">
                  <a:extLst>
                    <a:ext uri="{9D8B030D-6E8A-4147-A177-3AD203B41FA5}">
                      <a16:colId xmlns:a16="http://schemas.microsoft.com/office/drawing/2014/main" val="20003"/>
                    </a:ext>
                  </a:extLst>
                </a:gridCol>
                <a:gridCol w="891050">
                  <a:extLst>
                    <a:ext uri="{9D8B030D-6E8A-4147-A177-3AD203B41FA5}">
                      <a16:colId xmlns:a16="http://schemas.microsoft.com/office/drawing/2014/main" val="20004"/>
                    </a:ext>
                  </a:extLst>
                </a:gridCol>
                <a:gridCol w="891050">
                  <a:extLst>
                    <a:ext uri="{9D8B030D-6E8A-4147-A177-3AD203B41FA5}">
                      <a16:colId xmlns:a16="http://schemas.microsoft.com/office/drawing/2014/main" val="20005"/>
                    </a:ext>
                  </a:extLst>
                </a:gridCol>
              </a:tblGrid>
              <a:tr h="381000">
                <a:tc rowSpan="2">
                  <a:txBody>
                    <a:bodyPr/>
                    <a:lstStyle/>
                    <a:p>
                      <a:pPr marL="0" lvl="0" indent="0" algn="ctr" rtl="0">
                        <a:spcBef>
                          <a:spcPts val="0"/>
                        </a:spcBef>
                        <a:spcAft>
                          <a:spcPts val="0"/>
                        </a:spcAft>
                        <a:buNone/>
                      </a:pPr>
                      <a:r>
                        <a:rPr lang="en-US" b="1">
                          <a:solidFill>
                            <a:schemeClr val="lt1"/>
                          </a:solidFill>
                          <a:latin typeface="Calibri"/>
                          <a:ea typeface="Calibri"/>
                          <a:cs typeface="Calibri"/>
                          <a:sym typeface="Calibri"/>
                        </a:rPr>
                        <a:t>MONTH</a:t>
                      </a:r>
                      <a:endParaRPr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rowSpan="2">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SUMMARY</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gridSpan="3">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AMOUNT FOR THE MONTH</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hMerge="1">
                  <a:txBody>
                    <a:bodyPr/>
                    <a:lstStyle/>
                    <a:p>
                      <a:endParaRPr lang="en-US"/>
                    </a:p>
                  </a:txBody>
                  <a:tcPr/>
                </a:tc>
                <a:tc hMerge="1">
                  <a:txBody>
                    <a:bodyPr/>
                    <a:lstStyle/>
                    <a:p>
                      <a:endParaRPr lang="en-US"/>
                    </a:p>
                  </a:txBody>
                  <a:tcPr/>
                </a:tc>
                <a:tc rowSpan="2">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TOTAL</a:t>
                      </a:r>
                      <a:endParaRPr sz="1600" b="1">
                        <a:solidFill>
                          <a:schemeClr val="lt1"/>
                        </a:solidFill>
                        <a:latin typeface="Calibri"/>
                        <a:ea typeface="Calibri"/>
                        <a:cs typeface="Calibri"/>
                        <a:sym typeface="Calibri"/>
                      </a:endParaRPr>
                    </a:p>
                    <a:p>
                      <a:pPr marL="0" lvl="0" indent="0" algn="ctr" rtl="0">
                        <a:spcBef>
                          <a:spcPts val="0"/>
                        </a:spcBef>
                        <a:spcAft>
                          <a:spcPts val="0"/>
                        </a:spcAft>
                        <a:buNone/>
                      </a:pPr>
                      <a:r>
                        <a:rPr lang="en-US" sz="1600" b="1">
                          <a:solidFill>
                            <a:schemeClr val="lt1"/>
                          </a:solidFill>
                          <a:latin typeface="Calibri"/>
                          <a:ea typeface="Calibri"/>
                          <a:cs typeface="Calibri"/>
                          <a:sym typeface="Calibri"/>
                        </a:rPr>
                        <a:t>SAVED</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104170"/>
                    </a:solidFill>
                  </a:tcPr>
                </a:tc>
                <a:extLst>
                  <a:ext uri="{0D108BD9-81ED-4DB2-BD59-A6C34878D82A}">
                    <a16:rowId xmlns:a16="http://schemas.microsoft.com/office/drawing/2014/main" val="10000"/>
                  </a:ext>
                </a:extLst>
              </a:tr>
              <a:tr h="381000">
                <a:tc vMerge="1">
                  <a:txBody>
                    <a:bodyPr/>
                    <a:lstStyle/>
                    <a:p>
                      <a:endParaRPr lang="en-US"/>
                    </a:p>
                  </a:txBody>
                  <a:tcPr/>
                </a:tc>
                <a:tc vMerge="1">
                  <a:txBody>
                    <a:bodyPr/>
                    <a:lstStyle/>
                    <a:p>
                      <a:endParaRPr lang="en-US"/>
                    </a:p>
                  </a:txBody>
                  <a:tcPr/>
                </a:tc>
                <a:tc>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EARNED</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SPENT</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SAVED</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vMerge="1">
                  <a:txBody>
                    <a:bodyPr/>
                    <a:lstStyle/>
                    <a:p>
                      <a:endParaRPr lang="en-US"/>
                    </a:p>
                  </a:txBody>
                  <a:tcPr/>
                </a:tc>
                <a:extLst>
                  <a:ext uri="{0D108BD9-81ED-4DB2-BD59-A6C34878D82A}">
                    <a16:rowId xmlns:a16="http://schemas.microsoft.com/office/drawing/2014/main" val="10001"/>
                  </a:ext>
                </a:extLst>
              </a:tr>
              <a:tr h="381000">
                <a:tc>
                  <a:txBody>
                    <a:bodyPr/>
                    <a:lstStyle/>
                    <a:p>
                      <a:pPr marL="0" lvl="0" indent="0" algn="ctr" rtl="0">
                        <a:spcBef>
                          <a:spcPts val="0"/>
                        </a:spcBef>
                        <a:spcAft>
                          <a:spcPts val="0"/>
                        </a:spcAft>
                        <a:buNone/>
                      </a:pPr>
                      <a:r>
                        <a:rPr lang="en-US">
                          <a:solidFill>
                            <a:schemeClr val="dk1"/>
                          </a:solidFill>
                          <a:latin typeface="Calibri"/>
                          <a:ea typeface="Calibri"/>
                          <a:cs typeface="Calibri"/>
                          <a:sym typeface="Calibri"/>
                        </a:rPr>
                        <a:t>1</a:t>
                      </a:r>
                      <a:endParaRPr>
                        <a:solidFill>
                          <a:schemeClr val="dk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US">
                          <a:latin typeface="Calibri"/>
                          <a:ea typeface="Calibri"/>
                          <a:cs typeface="Calibri"/>
                          <a:sym typeface="Calibri"/>
                        </a:rPr>
                        <a:t>Kayla earned $40 mowing lawns. She spent nothing. </a:t>
                      </a:r>
                      <a:endParaRPr>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endParaRPr/>
                    </a:p>
                  </a:txBody>
                  <a:tcPr marL="91425" marR="91425" marT="91425" marB="91425">
                    <a:lnL w="9525" cap="flat" cmpd="sng">
                      <a:solidFill>
                        <a:srgbClr val="9E9E9E"/>
                      </a:solidFill>
                      <a:prstDash val="solid"/>
                      <a:round/>
                      <a:headEnd type="none" w="sm" len="sm"/>
                      <a:tailEnd type="none" w="sm" len="sm"/>
                    </a:lnL>
                    <a:lnT w="9525" cap="flat" cmpd="sng">
                      <a:solidFill>
                        <a:srgbClr val="9E9E9E"/>
                      </a:solidFill>
                      <a:prstDash val="solid"/>
                      <a:round/>
                      <a:headEnd type="none" w="sm" len="sm"/>
                      <a:tailEnd type="none" w="sm" len="sm"/>
                    </a:lnT>
                  </a:tcPr>
                </a:tc>
                <a:tc>
                  <a:txBody>
                    <a:bodyPr/>
                    <a:lstStyle/>
                    <a:p>
                      <a:pPr marL="0" lvl="0" indent="0" algn="ctr" rtl="0">
                        <a:spcBef>
                          <a:spcPts val="0"/>
                        </a:spcBef>
                        <a:spcAft>
                          <a:spcPts val="0"/>
                        </a:spcAft>
                        <a:buNone/>
                      </a:pPr>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lgn="ctr" rtl="0">
                        <a:spcBef>
                          <a:spcPts val="0"/>
                        </a:spcBef>
                        <a:spcAft>
                          <a:spcPts val="0"/>
                        </a:spcAft>
                        <a:buNone/>
                      </a:pPr>
                      <a:endParaRPr>
                        <a:latin typeface="Calibri"/>
                        <a:ea typeface="Calibri"/>
                        <a:cs typeface="Calibri"/>
                        <a:sym typeface="Calibri"/>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lgn="ctr" rtl="0">
                        <a:spcBef>
                          <a:spcPts val="0"/>
                        </a:spcBef>
                        <a:spcAft>
                          <a:spcPts val="0"/>
                        </a:spcAft>
                        <a:buNone/>
                      </a:pPr>
                      <a:endParaRPr dirty="0">
                        <a:latin typeface="Calibri"/>
                        <a:ea typeface="Calibri"/>
                        <a:cs typeface="Calibri"/>
                        <a:sym typeface="Calibri"/>
                      </a:endParaRPr>
                    </a:p>
                  </a:txBody>
                  <a:tcPr marL="91425" marR="91425" marT="91425" marB="91425">
                    <a:lnT w="9525" cap="flat" cmpd="sng">
                      <a:solidFill>
                        <a:srgbClr val="9E9E9E"/>
                      </a:solidFill>
                      <a:prstDash val="solid"/>
                      <a:round/>
                      <a:headEnd type="none" w="sm" len="sm"/>
                      <a:tailEnd type="none" w="sm" len="sm"/>
                    </a:lnT>
                  </a:tcPr>
                </a:tc>
                <a:extLst>
                  <a:ext uri="{0D108BD9-81ED-4DB2-BD59-A6C34878D82A}">
                    <a16:rowId xmlns:a16="http://schemas.microsoft.com/office/drawing/2014/main" val="10002"/>
                  </a:ext>
                </a:extLst>
              </a:tr>
            </a:tbl>
          </a:graphicData>
        </a:graphic>
      </p:graphicFrame>
      <p:sp>
        <p:nvSpPr>
          <p:cNvPr id="2" name="Google Shape;108;p16">
            <a:extLst>
              <a:ext uri="{FF2B5EF4-FFF2-40B4-BE49-F238E27FC236}">
                <a16:creationId xmlns:a16="http://schemas.microsoft.com/office/drawing/2014/main" id="{06E5F47D-F268-AF46-C9D2-E5795CB89B52}"/>
              </a:ext>
            </a:extLst>
          </p:cNvPr>
          <p:cNvSpPr/>
          <p:nvPr/>
        </p:nvSpPr>
        <p:spPr>
          <a:xfrm>
            <a:off x="0" y="4911365"/>
            <a:ext cx="9144000" cy="232134"/>
          </a:xfrm>
          <a:prstGeom prst="rect">
            <a:avLst/>
          </a:prstGeom>
          <a:solidFill>
            <a:srgbClr val="027FB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38"/>
          <p:cNvSpPr txBox="1"/>
          <p:nvPr/>
        </p:nvSpPr>
        <p:spPr>
          <a:xfrm>
            <a:off x="445275" y="245875"/>
            <a:ext cx="8451300" cy="650400"/>
          </a:xfrm>
          <a:prstGeom prst="rect">
            <a:avLst/>
          </a:prstGeom>
          <a:noFill/>
          <a:ln>
            <a:noFill/>
          </a:ln>
        </p:spPr>
        <p:txBody>
          <a:bodyPr spcFirstLastPara="1" wrap="square" lIns="91425" tIns="91425" rIns="91425" bIns="91425" anchor="t" anchorCtr="0">
            <a:noAutofit/>
          </a:bodyPr>
          <a:lstStyle/>
          <a:p>
            <a:pPr marL="0" marR="133350" lvl="0" indent="0" algn="ctr" rtl="0">
              <a:lnSpc>
                <a:spcPct val="103750"/>
              </a:lnSpc>
              <a:spcBef>
                <a:spcPts val="1000"/>
              </a:spcBef>
              <a:spcAft>
                <a:spcPts val="1000"/>
              </a:spcAft>
              <a:buClr>
                <a:schemeClr val="dk1"/>
              </a:buClr>
              <a:buSzPts val="1100"/>
              <a:buFont typeface="Arial"/>
              <a:buNone/>
            </a:pPr>
            <a:r>
              <a:rPr lang="en-US" sz="5100" b="1">
                <a:solidFill>
                  <a:schemeClr val="dk2"/>
                </a:solidFill>
                <a:latin typeface="Calibri"/>
                <a:ea typeface="Calibri"/>
                <a:cs typeface="Calibri"/>
                <a:sym typeface="Calibri"/>
              </a:rPr>
              <a:t>Kayla’s Money Journal</a:t>
            </a:r>
            <a:endParaRPr sz="5100" b="1" i="0" u="none" strike="noStrike" cap="none">
              <a:solidFill>
                <a:schemeClr val="dk2"/>
              </a:solidFill>
              <a:latin typeface="Calibri"/>
              <a:ea typeface="Calibri"/>
              <a:cs typeface="Calibri"/>
              <a:sym typeface="Calibri"/>
            </a:endParaRPr>
          </a:p>
        </p:txBody>
      </p:sp>
      <p:graphicFrame>
        <p:nvGraphicFramePr>
          <p:cNvPr id="215" name="Google Shape;215;p38"/>
          <p:cNvGraphicFramePr/>
          <p:nvPr>
            <p:extLst>
              <p:ext uri="{D42A27DB-BD31-4B8C-83A1-F6EECF244321}">
                <p14:modId xmlns:p14="http://schemas.microsoft.com/office/powerpoint/2010/main" val="3170059566"/>
              </p:ext>
            </p:extLst>
          </p:nvPr>
        </p:nvGraphicFramePr>
        <p:xfrm>
          <a:off x="594912" y="1564572"/>
          <a:ext cx="7954175" cy="1462950"/>
        </p:xfrm>
        <a:graphic>
          <a:graphicData uri="http://schemas.openxmlformats.org/drawingml/2006/table">
            <a:tbl>
              <a:tblPr>
                <a:noFill/>
                <a:tableStyleId>{C1F34C06-A464-494B-BEE1-01E272CCF221}</a:tableStyleId>
              </a:tblPr>
              <a:tblGrid>
                <a:gridCol w="851975">
                  <a:extLst>
                    <a:ext uri="{9D8B030D-6E8A-4147-A177-3AD203B41FA5}">
                      <a16:colId xmlns:a16="http://schemas.microsoft.com/office/drawing/2014/main" val="20000"/>
                    </a:ext>
                  </a:extLst>
                </a:gridCol>
                <a:gridCol w="3538000">
                  <a:extLst>
                    <a:ext uri="{9D8B030D-6E8A-4147-A177-3AD203B41FA5}">
                      <a16:colId xmlns:a16="http://schemas.microsoft.com/office/drawing/2014/main" val="20001"/>
                    </a:ext>
                  </a:extLst>
                </a:gridCol>
                <a:gridCol w="891050">
                  <a:extLst>
                    <a:ext uri="{9D8B030D-6E8A-4147-A177-3AD203B41FA5}">
                      <a16:colId xmlns:a16="http://schemas.microsoft.com/office/drawing/2014/main" val="20002"/>
                    </a:ext>
                  </a:extLst>
                </a:gridCol>
                <a:gridCol w="891050">
                  <a:extLst>
                    <a:ext uri="{9D8B030D-6E8A-4147-A177-3AD203B41FA5}">
                      <a16:colId xmlns:a16="http://schemas.microsoft.com/office/drawing/2014/main" val="20003"/>
                    </a:ext>
                  </a:extLst>
                </a:gridCol>
                <a:gridCol w="891050">
                  <a:extLst>
                    <a:ext uri="{9D8B030D-6E8A-4147-A177-3AD203B41FA5}">
                      <a16:colId xmlns:a16="http://schemas.microsoft.com/office/drawing/2014/main" val="20004"/>
                    </a:ext>
                  </a:extLst>
                </a:gridCol>
                <a:gridCol w="891050">
                  <a:extLst>
                    <a:ext uri="{9D8B030D-6E8A-4147-A177-3AD203B41FA5}">
                      <a16:colId xmlns:a16="http://schemas.microsoft.com/office/drawing/2014/main" val="20005"/>
                    </a:ext>
                  </a:extLst>
                </a:gridCol>
              </a:tblGrid>
              <a:tr h="381000">
                <a:tc rowSpan="2">
                  <a:txBody>
                    <a:bodyPr/>
                    <a:lstStyle/>
                    <a:p>
                      <a:pPr marL="0" lvl="0" indent="0" algn="ctr" rtl="0">
                        <a:spcBef>
                          <a:spcPts val="0"/>
                        </a:spcBef>
                        <a:spcAft>
                          <a:spcPts val="0"/>
                        </a:spcAft>
                        <a:buNone/>
                      </a:pPr>
                      <a:r>
                        <a:rPr lang="en-US" b="1">
                          <a:solidFill>
                            <a:schemeClr val="lt1"/>
                          </a:solidFill>
                          <a:latin typeface="Calibri"/>
                          <a:ea typeface="Calibri"/>
                          <a:cs typeface="Calibri"/>
                          <a:sym typeface="Calibri"/>
                        </a:rPr>
                        <a:t>MONTH</a:t>
                      </a:r>
                      <a:endParaRPr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rowSpan="2">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SUMMARY</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gridSpan="3">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AMOUNT FOR THE MONTH</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hMerge="1">
                  <a:txBody>
                    <a:bodyPr/>
                    <a:lstStyle/>
                    <a:p>
                      <a:endParaRPr lang="en-US"/>
                    </a:p>
                  </a:txBody>
                  <a:tcPr/>
                </a:tc>
                <a:tc hMerge="1">
                  <a:txBody>
                    <a:bodyPr/>
                    <a:lstStyle/>
                    <a:p>
                      <a:endParaRPr lang="en-US"/>
                    </a:p>
                  </a:txBody>
                  <a:tcPr/>
                </a:tc>
                <a:tc rowSpan="2">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TOTAL</a:t>
                      </a:r>
                      <a:endParaRPr sz="1600" b="1">
                        <a:solidFill>
                          <a:schemeClr val="lt1"/>
                        </a:solidFill>
                        <a:latin typeface="Calibri"/>
                        <a:ea typeface="Calibri"/>
                        <a:cs typeface="Calibri"/>
                        <a:sym typeface="Calibri"/>
                      </a:endParaRPr>
                    </a:p>
                    <a:p>
                      <a:pPr marL="0" lvl="0" indent="0" algn="ctr" rtl="0">
                        <a:spcBef>
                          <a:spcPts val="0"/>
                        </a:spcBef>
                        <a:spcAft>
                          <a:spcPts val="0"/>
                        </a:spcAft>
                        <a:buNone/>
                      </a:pPr>
                      <a:r>
                        <a:rPr lang="en-US" sz="1600" b="1">
                          <a:solidFill>
                            <a:schemeClr val="lt1"/>
                          </a:solidFill>
                          <a:latin typeface="Calibri"/>
                          <a:ea typeface="Calibri"/>
                          <a:cs typeface="Calibri"/>
                          <a:sym typeface="Calibri"/>
                        </a:rPr>
                        <a:t>SAVED</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104170"/>
                    </a:solidFill>
                  </a:tcPr>
                </a:tc>
                <a:extLst>
                  <a:ext uri="{0D108BD9-81ED-4DB2-BD59-A6C34878D82A}">
                    <a16:rowId xmlns:a16="http://schemas.microsoft.com/office/drawing/2014/main" val="10000"/>
                  </a:ext>
                </a:extLst>
              </a:tr>
              <a:tr h="381000">
                <a:tc vMerge="1">
                  <a:txBody>
                    <a:bodyPr/>
                    <a:lstStyle/>
                    <a:p>
                      <a:endParaRPr lang="en-US"/>
                    </a:p>
                  </a:txBody>
                  <a:tcPr/>
                </a:tc>
                <a:tc vMerge="1">
                  <a:txBody>
                    <a:bodyPr/>
                    <a:lstStyle/>
                    <a:p>
                      <a:endParaRPr lang="en-US"/>
                    </a:p>
                  </a:txBody>
                  <a:tcPr/>
                </a:tc>
                <a:tc>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EARNED</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SPENT</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SAVED</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vMerge="1">
                  <a:txBody>
                    <a:bodyPr/>
                    <a:lstStyle/>
                    <a:p>
                      <a:endParaRPr lang="en-US"/>
                    </a:p>
                  </a:txBody>
                  <a:tcPr/>
                </a:tc>
                <a:extLst>
                  <a:ext uri="{0D108BD9-81ED-4DB2-BD59-A6C34878D82A}">
                    <a16:rowId xmlns:a16="http://schemas.microsoft.com/office/drawing/2014/main" val="10001"/>
                  </a:ext>
                </a:extLst>
              </a:tr>
              <a:tr h="381000">
                <a:tc>
                  <a:txBody>
                    <a:bodyPr/>
                    <a:lstStyle/>
                    <a:p>
                      <a:pPr marL="0" lvl="0" indent="0" algn="ctr" rtl="0">
                        <a:spcBef>
                          <a:spcPts val="0"/>
                        </a:spcBef>
                        <a:spcAft>
                          <a:spcPts val="0"/>
                        </a:spcAft>
                        <a:buNone/>
                      </a:pPr>
                      <a:r>
                        <a:rPr lang="en-US">
                          <a:solidFill>
                            <a:schemeClr val="dk1"/>
                          </a:solidFill>
                          <a:latin typeface="Calibri"/>
                          <a:ea typeface="Calibri"/>
                          <a:cs typeface="Calibri"/>
                          <a:sym typeface="Calibri"/>
                        </a:rPr>
                        <a:t>1</a:t>
                      </a:r>
                      <a:endParaRPr>
                        <a:solidFill>
                          <a:schemeClr val="dk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US">
                          <a:latin typeface="Calibri"/>
                          <a:ea typeface="Calibri"/>
                          <a:cs typeface="Calibri"/>
                          <a:sym typeface="Calibri"/>
                        </a:rPr>
                        <a:t>Kayla earned $40 mowing lawns. She spent nothing. </a:t>
                      </a:r>
                      <a:endParaRPr>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US">
                          <a:latin typeface="Calibri"/>
                          <a:ea typeface="Calibri"/>
                          <a:cs typeface="Calibri"/>
                          <a:sym typeface="Calibri"/>
                        </a:rPr>
                        <a:t>$40</a:t>
                      </a:r>
                      <a:endParaRPr>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T w="9525" cap="flat" cmpd="sng">
                      <a:solidFill>
                        <a:srgbClr val="9E9E9E"/>
                      </a:solidFill>
                      <a:prstDash val="solid"/>
                      <a:round/>
                      <a:headEnd type="none" w="sm" len="sm"/>
                      <a:tailEnd type="none" w="sm" len="sm"/>
                    </a:lnT>
                  </a:tcPr>
                </a:tc>
                <a:tc>
                  <a:txBody>
                    <a:bodyPr/>
                    <a:lstStyle/>
                    <a:p>
                      <a:pPr marL="0" lvl="0" indent="0" algn="ctr" rtl="0">
                        <a:spcBef>
                          <a:spcPts val="0"/>
                        </a:spcBef>
                        <a:spcAft>
                          <a:spcPts val="0"/>
                        </a:spcAft>
                        <a:buNone/>
                      </a:pPr>
                      <a:endParaRPr>
                        <a:latin typeface="Calibri"/>
                        <a:ea typeface="Calibri"/>
                        <a:cs typeface="Calibri"/>
                        <a:sym typeface="Calibri"/>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lgn="ctr" rtl="0">
                        <a:spcBef>
                          <a:spcPts val="0"/>
                        </a:spcBef>
                        <a:spcAft>
                          <a:spcPts val="0"/>
                        </a:spcAft>
                        <a:buNone/>
                      </a:pPr>
                      <a:endParaRPr>
                        <a:latin typeface="Calibri"/>
                        <a:ea typeface="Calibri"/>
                        <a:cs typeface="Calibri"/>
                        <a:sym typeface="Calibri"/>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lgn="ctr" rtl="0">
                        <a:spcBef>
                          <a:spcPts val="0"/>
                        </a:spcBef>
                        <a:spcAft>
                          <a:spcPts val="0"/>
                        </a:spcAft>
                        <a:buNone/>
                      </a:pPr>
                      <a:endParaRPr dirty="0">
                        <a:latin typeface="Calibri"/>
                        <a:ea typeface="Calibri"/>
                        <a:cs typeface="Calibri"/>
                        <a:sym typeface="Calibri"/>
                      </a:endParaRPr>
                    </a:p>
                  </a:txBody>
                  <a:tcPr marL="91425" marR="91425" marT="91425" marB="91425">
                    <a:lnT w="9525" cap="flat" cmpd="sng">
                      <a:solidFill>
                        <a:srgbClr val="9E9E9E"/>
                      </a:solidFill>
                      <a:prstDash val="solid"/>
                      <a:round/>
                      <a:headEnd type="none" w="sm" len="sm"/>
                      <a:tailEnd type="none" w="sm" len="sm"/>
                    </a:lnT>
                  </a:tcPr>
                </a:tc>
                <a:extLst>
                  <a:ext uri="{0D108BD9-81ED-4DB2-BD59-A6C34878D82A}">
                    <a16:rowId xmlns:a16="http://schemas.microsoft.com/office/drawing/2014/main" val="10002"/>
                  </a:ext>
                </a:extLst>
              </a:tr>
            </a:tbl>
          </a:graphicData>
        </a:graphic>
      </p:graphicFrame>
      <p:sp>
        <p:nvSpPr>
          <p:cNvPr id="3" name="Google Shape;108;p16">
            <a:extLst>
              <a:ext uri="{FF2B5EF4-FFF2-40B4-BE49-F238E27FC236}">
                <a16:creationId xmlns:a16="http://schemas.microsoft.com/office/drawing/2014/main" id="{9882967C-7B78-6521-CF83-2E926DA12F1E}"/>
              </a:ext>
            </a:extLst>
          </p:cNvPr>
          <p:cNvSpPr/>
          <p:nvPr/>
        </p:nvSpPr>
        <p:spPr>
          <a:xfrm>
            <a:off x="0" y="4911365"/>
            <a:ext cx="9144000" cy="232134"/>
          </a:xfrm>
          <a:prstGeom prst="rect">
            <a:avLst/>
          </a:prstGeom>
          <a:solidFill>
            <a:srgbClr val="027FB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p39"/>
          <p:cNvSpPr txBox="1"/>
          <p:nvPr/>
        </p:nvSpPr>
        <p:spPr>
          <a:xfrm>
            <a:off x="445275" y="245875"/>
            <a:ext cx="8451300" cy="650400"/>
          </a:xfrm>
          <a:prstGeom prst="rect">
            <a:avLst/>
          </a:prstGeom>
          <a:noFill/>
          <a:ln>
            <a:noFill/>
          </a:ln>
        </p:spPr>
        <p:txBody>
          <a:bodyPr spcFirstLastPara="1" wrap="square" lIns="91425" tIns="91425" rIns="91425" bIns="91425" anchor="t" anchorCtr="0">
            <a:noAutofit/>
          </a:bodyPr>
          <a:lstStyle/>
          <a:p>
            <a:pPr marL="0" marR="133350" lvl="0" indent="0" algn="ctr" rtl="0">
              <a:lnSpc>
                <a:spcPct val="103750"/>
              </a:lnSpc>
              <a:spcBef>
                <a:spcPts val="1000"/>
              </a:spcBef>
              <a:spcAft>
                <a:spcPts val="1000"/>
              </a:spcAft>
              <a:buClr>
                <a:schemeClr val="dk1"/>
              </a:buClr>
              <a:buSzPts val="1100"/>
              <a:buFont typeface="Arial"/>
              <a:buNone/>
            </a:pPr>
            <a:r>
              <a:rPr lang="en-US" sz="5100" b="1">
                <a:solidFill>
                  <a:schemeClr val="dk2"/>
                </a:solidFill>
                <a:latin typeface="Calibri"/>
                <a:ea typeface="Calibri"/>
                <a:cs typeface="Calibri"/>
                <a:sym typeface="Calibri"/>
              </a:rPr>
              <a:t>Kayla’s Money Journal</a:t>
            </a:r>
            <a:endParaRPr sz="5100" b="1" i="0" u="none" strike="noStrike" cap="none">
              <a:solidFill>
                <a:schemeClr val="dk2"/>
              </a:solidFill>
              <a:latin typeface="Calibri"/>
              <a:ea typeface="Calibri"/>
              <a:cs typeface="Calibri"/>
              <a:sym typeface="Calibri"/>
            </a:endParaRPr>
          </a:p>
        </p:txBody>
      </p:sp>
      <p:graphicFrame>
        <p:nvGraphicFramePr>
          <p:cNvPr id="222" name="Google Shape;222;p39"/>
          <p:cNvGraphicFramePr/>
          <p:nvPr>
            <p:extLst>
              <p:ext uri="{D42A27DB-BD31-4B8C-83A1-F6EECF244321}">
                <p14:modId xmlns:p14="http://schemas.microsoft.com/office/powerpoint/2010/main" val="1671228581"/>
              </p:ext>
            </p:extLst>
          </p:nvPr>
        </p:nvGraphicFramePr>
        <p:xfrm>
          <a:off x="594912" y="1658840"/>
          <a:ext cx="7954175" cy="1462950"/>
        </p:xfrm>
        <a:graphic>
          <a:graphicData uri="http://schemas.openxmlformats.org/drawingml/2006/table">
            <a:tbl>
              <a:tblPr>
                <a:noFill/>
                <a:tableStyleId>{C1F34C06-A464-494B-BEE1-01E272CCF221}</a:tableStyleId>
              </a:tblPr>
              <a:tblGrid>
                <a:gridCol w="851975">
                  <a:extLst>
                    <a:ext uri="{9D8B030D-6E8A-4147-A177-3AD203B41FA5}">
                      <a16:colId xmlns:a16="http://schemas.microsoft.com/office/drawing/2014/main" val="20000"/>
                    </a:ext>
                  </a:extLst>
                </a:gridCol>
                <a:gridCol w="3538000">
                  <a:extLst>
                    <a:ext uri="{9D8B030D-6E8A-4147-A177-3AD203B41FA5}">
                      <a16:colId xmlns:a16="http://schemas.microsoft.com/office/drawing/2014/main" val="20001"/>
                    </a:ext>
                  </a:extLst>
                </a:gridCol>
                <a:gridCol w="891050">
                  <a:extLst>
                    <a:ext uri="{9D8B030D-6E8A-4147-A177-3AD203B41FA5}">
                      <a16:colId xmlns:a16="http://schemas.microsoft.com/office/drawing/2014/main" val="20002"/>
                    </a:ext>
                  </a:extLst>
                </a:gridCol>
                <a:gridCol w="891050">
                  <a:extLst>
                    <a:ext uri="{9D8B030D-6E8A-4147-A177-3AD203B41FA5}">
                      <a16:colId xmlns:a16="http://schemas.microsoft.com/office/drawing/2014/main" val="20003"/>
                    </a:ext>
                  </a:extLst>
                </a:gridCol>
                <a:gridCol w="891050">
                  <a:extLst>
                    <a:ext uri="{9D8B030D-6E8A-4147-A177-3AD203B41FA5}">
                      <a16:colId xmlns:a16="http://schemas.microsoft.com/office/drawing/2014/main" val="20004"/>
                    </a:ext>
                  </a:extLst>
                </a:gridCol>
                <a:gridCol w="891050">
                  <a:extLst>
                    <a:ext uri="{9D8B030D-6E8A-4147-A177-3AD203B41FA5}">
                      <a16:colId xmlns:a16="http://schemas.microsoft.com/office/drawing/2014/main" val="20005"/>
                    </a:ext>
                  </a:extLst>
                </a:gridCol>
              </a:tblGrid>
              <a:tr h="381000">
                <a:tc rowSpan="2">
                  <a:txBody>
                    <a:bodyPr/>
                    <a:lstStyle/>
                    <a:p>
                      <a:pPr marL="0" lvl="0" indent="0" algn="ctr" rtl="0">
                        <a:spcBef>
                          <a:spcPts val="0"/>
                        </a:spcBef>
                        <a:spcAft>
                          <a:spcPts val="0"/>
                        </a:spcAft>
                        <a:buNone/>
                      </a:pPr>
                      <a:r>
                        <a:rPr lang="en-US" b="1">
                          <a:solidFill>
                            <a:schemeClr val="lt1"/>
                          </a:solidFill>
                          <a:latin typeface="Calibri"/>
                          <a:ea typeface="Calibri"/>
                          <a:cs typeface="Calibri"/>
                          <a:sym typeface="Calibri"/>
                        </a:rPr>
                        <a:t>MONTH</a:t>
                      </a:r>
                      <a:endParaRPr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rowSpan="2">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SUMMARY</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gridSpan="3">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AMOUNT FOR THE MONTH</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hMerge="1">
                  <a:txBody>
                    <a:bodyPr/>
                    <a:lstStyle/>
                    <a:p>
                      <a:endParaRPr lang="en-US"/>
                    </a:p>
                  </a:txBody>
                  <a:tcPr/>
                </a:tc>
                <a:tc hMerge="1">
                  <a:txBody>
                    <a:bodyPr/>
                    <a:lstStyle/>
                    <a:p>
                      <a:endParaRPr lang="en-US"/>
                    </a:p>
                  </a:txBody>
                  <a:tcPr/>
                </a:tc>
                <a:tc rowSpan="2">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TOTAL</a:t>
                      </a:r>
                      <a:endParaRPr sz="1600" b="1">
                        <a:solidFill>
                          <a:schemeClr val="lt1"/>
                        </a:solidFill>
                        <a:latin typeface="Calibri"/>
                        <a:ea typeface="Calibri"/>
                        <a:cs typeface="Calibri"/>
                        <a:sym typeface="Calibri"/>
                      </a:endParaRPr>
                    </a:p>
                    <a:p>
                      <a:pPr marL="0" lvl="0" indent="0" algn="ctr" rtl="0">
                        <a:spcBef>
                          <a:spcPts val="0"/>
                        </a:spcBef>
                        <a:spcAft>
                          <a:spcPts val="0"/>
                        </a:spcAft>
                        <a:buNone/>
                      </a:pPr>
                      <a:r>
                        <a:rPr lang="en-US" sz="1600" b="1">
                          <a:solidFill>
                            <a:schemeClr val="lt1"/>
                          </a:solidFill>
                          <a:latin typeface="Calibri"/>
                          <a:ea typeface="Calibri"/>
                          <a:cs typeface="Calibri"/>
                          <a:sym typeface="Calibri"/>
                        </a:rPr>
                        <a:t>SAVED</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104170"/>
                    </a:solidFill>
                  </a:tcPr>
                </a:tc>
                <a:extLst>
                  <a:ext uri="{0D108BD9-81ED-4DB2-BD59-A6C34878D82A}">
                    <a16:rowId xmlns:a16="http://schemas.microsoft.com/office/drawing/2014/main" val="10000"/>
                  </a:ext>
                </a:extLst>
              </a:tr>
              <a:tr h="381000">
                <a:tc vMerge="1">
                  <a:txBody>
                    <a:bodyPr/>
                    <a:lstStyle/>
                    <a:p>
                      <a:endParaRPr lang="en-US"/>
                    </a:p>
                  </a:txBody>
                  <a:tcPr/>
                </a:tc>
                <a:tc vMerge="1">
                  <a:txBody>
                    <a:bodyPr/>
                    <a:lstStyle/>
                    <a:p>
                      <a:endParaRPr lang="en-US"/>
                    </a:p>
                  </a:txBody>
                  <a:tcPr/>
                </a:tc>
                <a:tc>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EARNED</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SPENT</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SAVED</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vMerge="1">
                  <a:txBody>
                    <a:bodyPr/>
                    <a:lstStyle/>
                    <a:p>
                      <a:endParaRPr lang="en-US"/>
                    </a:p>
                  </a:txBody>
                  <a:tcPr/>
                </a:tc>
                <a:extLst>
                  <a:ext uri="{0D108BD9-81ED-4DB2-BD59-A6C34878D82A}">
                    <a16:rowId xmlns:a16="http://schemas.microsoft.com/office/drawing/2014/main" val="10001"/>
                  </a:ext>
                </a:extLst>
              </a:tr>
              <a:tr h="381000">
                <a:tc>
                  <a:txBody>
                    <a:bodyPr/>
                    <a:lstStyle/>
                    <a:p>
                      <a:pPr marL="0" lvl="0" indent="0" algn="ctr" rtl="0">
                        <a:spcBef>
                          <a:spcPts val="0"/>
                        </a:spcBef>
                        <a:spcAft>
                          <a:spcPts val="0"/>
                        </a:spcAft>
                        <a:buNone/>
                      </a:pPr>
                      <a:r>
                        <a:rPr lang="en-US">
                          <a:solidFill>
                            <a:schemeClr val="dk1"/>
                          </a:solidFill>
                          <a:latin typeface="Calibri"/>
                          <a:ea typeface="Calibri"/>
                          <a:cs typeface="Calibri"/>
                          <a:sym typeface="Calibri"/>
                        </a:rPr>
                        <a:t>1</a:t>
                      </a:r>
                      <a:endParaRPr>
                        <a:solidFill>
                          <a:schemeClr val="dk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US">
                          <a:latin typeface="Calibri"/>
                          <a:ea typeface="Calibri"/>
                          <a:cs typeface="Calibri"/>
                          <a:sym typeface="Calibri"/>
                        </a:rPr>
                        <a:t>Kayla earned $40 mowing lawns. She spent nothing. </a:t>
                      </a:r>
                      <a:endParaRPr>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US">
                          <a:latin typeface="Calibri"/>
                          <a:ea typeface="Calibri"/>
                          <a:cs typeface="Calibri"/>
                          <a:sym typeface="Calibri"/>
                        </a:rPr>
                        <a:t>$40</a:t>
                      </a:r>
                      <a:endParaRPr>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T w="9525" cap="flat" cmpd="sng">
                      <a:solidFill>
                        <a:srgbClr val="9E9E9E"/>
                      </a:solidFill>
                      <a:prstDash val="solid"/>
                      <a:round/>
                      <a:headEnd type="none" w="sm" len="sm"/>
                      <a:tailEnd type="none" w="sm" len="sm"/>
                    </a:lnT>
                  </a:tcPr>
                </a:tc>
                <a:tc>
                  <a:txBody>
                    <a:bodyPr/>
                    <a:lstStyle/>
                    <a:p>
                      <a:pPr marL="0" lvl="0" indent="0" algn="ctr" rtl="0">
                        <a:spcBef>
                          <a:spcPts val="0"/>
                        </a:spcBef>
                        <a:spcAft>
                          <a:spcPts val="0"/>
                        </a:spcAft>
                        <a:buNone/>
                      </a:pPr>
                      <a:r>
                        <a:rPr lang="en-US">
                          <a:latin typeface="Calibri"/>
                          <a:ea typeface="Calibri"/>
                          <a:cs typeface="Calibri"/>
                          <a:sym typeface="Calibri"/>
                        </a:rPr>
                        <a:t>$0</a:t>
                      </a:r>
                      <a:endParaRPr>
                        <a:latin typeface="Calibri"/>
                        <a:ea typeface="Calibri"/>
                        <a:cs typeface="Calibri"/>
                        <a:sym typeface="Calibri"/>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lgn="ctr" rtl="0">
                        <a:spcBef>
                          <a:spcPts val="0"/>
                        </a:spcBef>
                        <a:spcAft>
                          <a:spcPts val="0"/>
                        </a:spcAft>
                        <a:buNone/>
                      </a:pPr>
                      <a:endParaRPr>
                        <a:latin typeface="Calibri"/>
                        <a:ea typeface="Calibri"/>
                        <a:cs typeface="Calibri"/>
                        <a:sym typeface="Calibri"/>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lgn="ctr" rtl="0">
                        <a:spcBef>
                          <a:spcPts val="0"/>
                        </a:spcBef>
                        <a:spcAft>
                          <a:spcPts val="0"/>
                        </a:spcAft>
                        <a:buNone/>
                      </a:pPr>
                      <a:endParaRPr dirty="0">
                        <a:latin typeface="Calibri"/>
                        <a:ea typeface="Calibri"/>
                        <a:cs typeface="Calibri"/>
                        <a:sym typeface="Calibri"/>
                      </a:endParaRPr>
                    </a:p>
                  </a:txBody>
                  <a:tcPr marL="91425" marR="91425" marT="91425" marB="91425">
                    <a:lnT w="9525" cap="flat" cmpd="sng">
                      <a:solidFill>
                        <a:srgbClr val="9E9E9E"/>
                      </a:solidFill>
                      <a:prstDash val="solid"/>
                      <a:round/>
                      <a:headEnd type="none" w="sm" len="sm"/>
                      <a:tailEnd type="none" w="sm" len="sm"/>
                    </a:lnT>
                  </a:tcPr>
                </a:tc>
                <a:extLst>
                  <a:ext uri="{0D108BD9-81ED-4DB2-BD59-A6C34878D82A}">
                    <a16:rowId xmlns:a16="http://schemas.microsoft.com/office/drawing/2014/main" val="10002"/>
                  </a:ext>
                </a:extLst>
              </a:tr>
            </a:tbl>
          </a:graphicData>
        </a:graphic>
      </p:graphicFrame>
      <p:sp>
        <p:nvSpPr>
          <p:cNvPr id="3" name="Google Shape;108;p16">
            <a:extLst>
              <a:ext uri="{FF2B5EF4-FFF2-40B4-BE49-F238E27FC236}">
                <a16:creationId xmlns:a16="http://schemas.microsoft.com/office/drawing/2014/main" id="{999745F5-D664-7941-9B6A-5E4EABB2F9BA}"/>
              </a:ext>
            </a:extLst>
          </p:cNvPr>
          <p:cNvSpPr/>
          <p:nvPr/>
        </p:nvSpPr>
        <p:spPr>
          <a:xfrm>
            <a:off x="0" y="4911365"/>
            <a:ext cx="9144000" cy="232134"/>
          </a:xfrm>
          <a:prstGeom prst="rect">
            <a:avLst/>
          </a:prstGeom>
          <a:solidFill>
            <a:srgbClr val="027FB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40"/>
          <p:cNvSpPr txBox="1"/>
          <p:nvPr/>
        </p:nvSpPr>
        <p:spPr>
          <a:xfrm>
            <a:off x="445275" y="245875"/>
            <a:ext cx="8451300" cy="650400"/>
          </a:xfrm>
          <a:prstGeom prst="rect">
            <a:avLst/>
          </a:prstGeom>
          <a:noFill/>
          <a:ln>
            <a:noFill/>
          </a:ln>
        </p:spPr>
        <p:txBody>
          <a:bodyPr spcFirstLastPara="1" wrap="square" lIns="91425" tIns="91425" rIns="91425" bIns="91425" anchor="t" anchorCtr="0">
            <a:noAutofit/>
          </a:bodyPr>
          <a:lstStyle/>
          <a:p>
            <a:pPr marL="0" marR="133350" lvl="0" indent="0" algn="ctr" rtl="0">
              <a:lnSpc>
                <a:spcPct val="103750"/>
              </a:lnSpc>
              <a:spcBef>
                <a:spcPts val="1000"/>
              </a:spcBef>
              <a:spcAft>
                <a:spcPts val="1000"/>
              </a:spcAft>
              <a:buClr>
                <a:schemeClr val="dk1"/>
              </a:buClr>
              <a:buSzPts val="1100"/>
              <a:buFont typeface="Arial"/>
              <a:buNone/>
            </a:pPr>
            <a:r>
              <a:rPr lang="en-US" sz="5100" b="1">
                <a:solidFill>
                  <a:schemeClr val="dk2"/>
                </a:solidFill>
                <a:latin typeface="Calibri"/>
                <a:ea typeface="Calibri"/>
                <a:cs typeface="Calibri"/>
                <a:sym typeface="Calibri"/>
              </a:rPr>
              <a:t>Kayla’s Money Journal</a:t>
            </a:r>
            <a:endParaRPr sz="5100" b="1" i="0" u="none" strike="noStrike" cap="none">
              <a:solidFill>
                <a:schemeClr val="dk2"/>
              </a:solidFill>
              <a:latin typeface="Calibri"/>
              <a:ea typeface="Calibri"/>
              <a:cs typeface="Calibri"/>
              <a:sym typeface="Calibri"/>
            </a:endParaRPr>
          </a:p>
        </p:txBody>
      </p:sp>
      <p:graphicFrame>
        <p:nvGraphicFramePr>
          <p:cNvPr id="229" name="Google Shape;229;p40"/>
          <p:cNvGraphicFramePr/>
          <p:nvPr>
            <p:extLst>
              <p:ext uri="{D42A27DB-BD31-4B8C-83A1-F6EECF244321}">
                <p14:modId xmlns:p14="http://schemas.microsoft.com/office/powerpoint/2010/main" val="1542242025"/>
              </p:ext>
            </p:extLst>
          </p:nvPr>
        </p:nvGraphicFramePr>
        <p:xfrm>
          <a:off x="594912" y="1564573"/>
          <a:ext cx="7954175" cy="1462950"/>
        </p:xfrm>
        <a:graphic>
          <a:graphicData uri="http://schemas.openxmlformats.org/drawingml/2006/table">
            <a:tbl>
              <a:tblPr>
                <a:noFill/>
                <a:tableStyleId>{C1F34C06-A464-494B-BEE1-01E272CCF221}</a:tableStyleId>
              </a:tblPr>
              <a:tblGrid>
                <a:gridCol w="851975">
                  <a:extLst>
                    <a:ext uri="{9D8B030D-6E8A-4147-A177-3AD203B41FA5}">
                      <a16:colId xmlns:a16="http://schemas.microsoft.com/office/drawing/2014/main" val="20000"/>
                    </a:ext>
                  </a:extLst>
                </a:gridCol>
                <a:gridCol w="3538000">
                  <a:extLst>
                    <a:ext uri="{9D8B030D-6E8A-4147-A177-3AD203B41FA5}">
                      <a16:colId xmlns:a16="http://schemas.microsoft.com/office/drawing/2014/main" val="20001"/>
                    </a:ext>
                  </a:extLst>
                </a:gridCol>
                <a:gridCol w="891050">
                  <a:extLst>
                    <a:ext uri="{9D8B030D-6E8A-4147-A177-3AD203B41FA5}">
                      <a16:colId xmlns:a16="http://schemas.microsoft.com/office/drawing/2014/main" val="20002"/>
                    </a:ext>
                  </a:extLst>
                </a:gridCol>
                <a:gridCol w="891050">
                  <a:extLst>
                    <a:ext uri="{9D8B030D-6E8A-4147-A177-3AD203B41FA5}">
                      <a16:colId xmlns:a16="http://schemas.microsoft.com/office/drawing/2014/main" val="20003"/>
                    </a:ext>
                  </a:extLst>
                </a:gridCol>
                <a:gridCol w="891050">
                  <a:extLst>
                    <a:ext uri="{9D8B030D-6E8A-4147-A177-3AD203B41FA5}">
                      <a16:colId xmlns:a16="http://schemas.microsoft.com/office/drawing/2014/main" val="20004"/>
                    </a:ext>
                  </a:extLst>
                </a:gridCol>
                <a:gridCol w="891050">
                  <a:extLst>
                    <a:ext uri="{9D8B030D-6E8A-4147-A177-3AD203B41FA5}">
                      <a16:colId xmlns:a16="http://schemas.microsoft.com/office/drawing/2014/main" val="20005"/>
                    </a:ext>
                  </a:extLst>
                </a:gridCol>
              </a:tblGrid>
              <a:tr h="381000">
                <a:tc rowSpan="2">
                  <a:txBody>
                    <a:bodyPr/>
                    <a:lstStyle/>
                    <a:p>
                      <a:pPr marL="0" lvl="0" indent="0" algn="ctr" rtl="0">
                        <a:spcBef>
                          <a:spcPts val="0"/>
                        </a:spcBef>
                        <a:spcAft>
                          <a:spcPts val="0"/>
                        </a:spcAft>
                        <a:buNone/>
                      </a:pPr>
                      <a:r>
                        <a:rPr lang="en-US" b="1">
                          <a:solidFill>
                            <a:schemeClr val="lt1"/>
                          </a:solidFill>
                          <a:latin typeface="Calibri"/>
                          <a:ea typeface="Calibri"/>
                          <a:cs typeface="Calibri"/>
                          <a:sym typeface="Calibri"/>
                        </a:rPr>
                        <a:t>MONTH</a:t>
                      </a:r>
                      <a:endParaRPr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rowSpan="2">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SUMMARY</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gridSpan="3">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AMOUNT FOR THE MONTH</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hMerge="1">
                  <a:txBody>
                    <a:bodyPr/>
                    <a:lstStyle/>
                    <a:p>
                      <a:endParaRPr lang="en-US"/>
                    </a:p>
                  </a:txBody>
                  <a:tcPr/>
                </a:tc>
                <a:tc hMerge="1">
                  <a:txBody>
                    <a:bodyPr/>
                    <a:lstStyle/>
                    <a:p>
                      <a:endParaRPr lang="en-US"/>
                    </a:p>
                  </a:txBody>
                  <a:tcPr/>
                </a:tc>
                <a:tc rowSpan="2">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TOTAL</a:t>
                      </a:r>
                      <a:endParaRPr sz="1600" b="1">
                        <a:solidFill>
                          <a:schemeClr val="lt1"/>
                        </a:solidFill>
                        <a:latin typeface="Calibri"/>
                        <a:ea typeface="Calibri"/>
                        <a:cs typeface="Calibri"/>
                        <a:sym typeface="Calibri"/>
                      </a:endParaRPr>
                    </a:p>
                    <a:p>
                      <a:pPr marL="0" lvl="0" indent="0" algn="ctr" rtl="0">
                        <a:spcBef>
                          <a:spcPts val="0"/>
                        </a:spcBef>
                        <a:spcAft>
                          <a:spcPts val="0"/>
                        </a:spcAft>
                        <a:buNone/>
                      </a:pPr>
                      <a:r>
                        <a:rPr lang="en-US" sz="1600" b="1">
                          <a:solidFill>
                            <a:schemeClr val="lt1"/>
                          </a:solidFill>
                          <a:latin typeface="Calibri"/>
                          <a:ea typeface="Calibri"/>
                          <a:cs typeface="Calibri"/>
                          <a:sym typeface="Calibri"/>
                        </a:rPr>
                        <a:t>SAVED</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104170"/>
                    </a:solidFill>
                  </a:tcPr>
                </a:tc>
                <a:extLst>
                  <a:ext uri="{0D108BD9-81ED-4DB2-BD59-A6C34878D82A}">
                    <a16:rowId xmlns:a16="http://schemas.microsoft.com/office/drawing/2014/main" val="10000"/>
                  </a:ext>
                </a:extLst>
              </a:tr>
              <a:tr h="381000">
                <a:tc vMerge="1">
                  <a:txBody>
                    <a:bodyPr/>
                    <a:lstStyle/>
                    <a:p>
                      <a:endParaRPr lang="en-US"/>
                    </a:p>
                  </a:txBody>
                  <a:tcPr/>
                </a:tc>
                <a:tc vMerge="1">
                  <a:txBody>
                    <a:bodyPr/>
                    <a:lstStyle/>
                    <a:p>
                      <a:endParaRPr lang="en-US"/>
                    </a:p>
                  </a:txBody>
                  <a:tcPr/>
                </a:tc>
                <a:tc>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EARNED</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SPENT</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SAVED</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vMerge="1">
                  <a:txBody>
                    <a:bodyPr/>
                    <a:lstStyle/>
                    <a:p>
                      <a:endParaRPr lang="en-US"/>
                    </a:p>
                  </a:txBody>
                  <a:tcPr/>
                </a:tc>
                <a:extLst>
                  <a:ext uri="{0D108BD9-81ED-4DB2-BD59-A6C34878D82A}">
                    <a16:rowId xmlns:a16="http://schemas.microsoft.com/office/drawing/2014/main" val="10001"/>
                  </a:ext>
                </a:extLst>
              </a:tr>
              <a:tr h="381000">
                <a:tc>
                  <a:txBody>
                    <a:bodyPr/>
                    <a:lstStyle/>
                    <a:p>
                      <a:pPr marL="0" lvl="0" indent="0" algn="ctr" rtl="0">
                        <a:spcBef>
                          <a:spcPts val="0"/>
                        </a:spcBef>
                        <a:spcAft>
                          <a:spcPts val="0"/>
                        </a:spcAft>
                        <a:buNone/>
                      </a:pPr>
                      <a:r>
                        <a:rPr lang="en-US">
                          <a:solidFill>
                            <a:schemeClr val="dk1"/>
                          </a:solidFill>
                          <a:latin typeface="Calibri"/>
                          <a:ea typeface="Calibri"/>
                          <a:cs typeface="Calibri"/>
                          <a:sym typeface="Calibri"/>
                        </a:rPr>
                        <a:t>1</a:t>
                      </a:r>
                      <a:endParaRPr>
                        <a:solidFill>
                          <a:schemeClr val="dk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US">
                          <a:latin typeface="Calibri"/>
                          <a:ea typeface="Calibri"/>
                          <a:cs typeface="Calibri"/>
                          <a:sym typeface="Calibri"/>
                        </a:rPr>
                        <a:t>Kayla earned $40 mowing lawns. She spent nothing. </a:t>
                      </a:r>
                      <a:endParaRPr>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US">
                          <a:latin typeface="Calibri"/>
                          <a:ea typeface="Calibri"/>
                          <a:cs typeface="Calibri"/>
                          <a:sym typeface="Calibri"/>
                        </a:rPr>
                        <a:t>$40</a:t>
                      </a:r>
                      <a:endParaRPr>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T w="9525" cap="flat" cmpd="sng">
                      <a:solidFill>
                        <a:srgbClr val="9E9E9E"/>
                      </a:solidFill>
                      <a:prstDash val="solid"/>
                      <a:round/>
                      <a:headEnd type="none" w="sm" len="sm"/>
                      <a:tailEnd type="none" w="sm" len="sm"/>
                    </a:lnT>
                  </a:tcPr>
                </a:tc>
                <a:tc>
                  <a:txBody>
                    <a:bodyPr/>
                    <a:lstStyle/>
                    <a:p>
                      <a:pPr marL="0" lvl="0" indent="0" algn="ctr" rtl="0">
                        <a:spcBef>
                          <a:spcPts val="0"/>
                        </a:spcBef>
                        <a:spcAft>
                          <a:spcPts val="0"/>
                        </a:spcAft>
                        <a:buNone/>
                      </a:pPr>
                      <a:r>
                        <a:rPr lang="en-US">
                          <a:latin typeface="Calibri"/>
                          <a:ea typeface="Calibri"/>
                          <a:cs typeface="Calibri"/>
                          <a:sym typeface="Calibri"/>
                        </a:rPr>
                        <a:t>$0</a:t>
                      </a:r>
                      <a:endParaRPr>
                        <a:latin typeface="Calibri"/>
                        <a:ea typeface="Calibri"/>
                        <a:cs typeface="Calibri"/>
                        <a:sym typeface="Calibri"/>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lgn="ctr" rtl="0">
                        <a:spcBef>
                          <a:spcPts val="0"/>
                        </a:spcBef>
                        <a:spcAft>
                          <a:spcPts val="0"/>
                        </a:spcAft>
                        <a:buNone/>
                      </a:pPr>
                      <a:r>
                        <a:rPr lang="en-US">
                          <a:latin typeface="Calibri"/>
                          <a:ea typeface="Calibri"/>
                          <a:cs typeface="Calibri"/>
                          <a:sym typeface="Calibri"/>
                        </a:rPr>
                        <a:t>$40</a:t>
                      </a:r>
                      <a:endParaRPr>
                        <a:latin typeface="Calibri"/>
                        <a:ea typeface="Calibri"/>
                        <a:cs typeface="Calibri"/>
                        <a:sym typeface="Calibri"/>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lgn="ctr" rtl="0">
                        <a:spcBef>
                          <a:spcPts val="0"/>
                        </a:spcBef>
                        <a:spcAft>
                          <a:spcPts val="0"/>
                        </a:spcAft>
                        <a:buNone/>
                      </a:pPr>
                      <a:r>
                        <a:rPr lang="en-US" b="1" dirty="0">
                          <a:solidFill>
                            <a:schemeClr val="lt1"/>
                          </a:solidFill>
                          <a:latin typeface="Calibri"/>
                          <a:ea typeface="Calibri"/>
                          <a:cs typeface="Calibri"/>
                          <a:sym typeface="Calibri"/>
                        </a:rPr>
                        <a:t>$40</a:t>
                      </a:r>
                      <a:endParaRPr b="1" dirty="0">
                        <a:solidFill>
                          <a:schemeClr val="lt1"/>
                        </a:solidFill>
                        <a:latin typeface="Calibri"/>
                        <a:ea typeface="Calibri"/>
                        <a:cs typeface="Calibri"/>
                        <a:sym typeface="Calibri"/>
                      </a:endParaRPr>
                    </a:p>
                  </a:txBody>
                  <a:tcPr marL="91425" marR="91425" marT="91425" marB="91425">
                    <a:lnT w="9525" cap="flat" cmpd="sng">
                      <a:solidFill>
                        <a:srgbClr val="9E9E9E"/>
                      </a:solidFill>
                      <a:prstDash val="solid"/>
                      <a:round/>
                      <a:headEnd type="none" w="sm" len="sm"/>
                      <a:tailEnd type="none" w="sm" len="sm"/>
                    </a:lnT>
                    <a:solidFill>
                      <a:srgbClr val="104170"/>
                    </a:solidFill>
                  </a:tcPr>
                </a:tc>
                <a:extLst>
                  <a:ext uri="{0D108BD9-81ED-4DB2-BD59-A6C34878D82A}">
                    <a16:rowId xmlns:a16="http://schemas.microsoft.com/office/drawing/2014/main" val="10002"/>
                  </a:ext>
                </a:extLst>
              </a:tr>
            </a:tbl>
          </a:graphicData>
        </a:graphic>
      </p:graphicFrame>
      <p:sp>
        <p:nvSpPr>
          <p:cNvPr id="3" name="Google Shape;108;p16">
            <a:extLst>
              <a:ext uri="{FF2B5EF4-FFF2-40B4-BE49-F238E27FC236}">
                <a16:creationId xmlns:a16="http://schemas.microsoft.com/office/drawing/2014/main" id="{50B7144E-B576-32B0-6E7C-523C7485E3A8}"/>
              </a:ext>
            </a:extLst>
          </p:cNvPr>
          <p:cNvSpPr/>
          <p:nvPr/>
        </p:nvSpPr>
        <p:spPr>
          <a:xfrm>
            <a:off x="0" y="4911365"/>
            <a:ext cx="9144000" cy="232134"/>
          </a:xfrm>
          <a:prstGeom prst="rect">
            <a:avLst/>
          </a:prstGeom>
          <a:solidFill>
            <a:srgbClr val="027FB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41"/>
          <p:cNvSpPr txBox="1"/>
          <p:nvPr/>
        </p:nvSpPr>
        <p:spPr>
          <a:xfrm>
            <a:off x="445275" y="245875"/>
            <a:ext cx="8451300" cy="650400"/>
          </a:xfrm>
          <a:prstGeom prst="rect">
            <a:avLst/>
          </a:prstGeom>
          <a:noFill/>
          <a:ln>
            <a:noFill/>
          </a:ln>
        </p:spPr>
        <p:txBody>
          <a:bodyPr spcFirstLastPara="1" wrap="square" lIns="91425" tIns="91425" rIns="91425" bIns="91425" anchor="t" anchorCtr="0">
            <a:noAutofit/>
          </a:bodyPr>
          <a:lstStyle/>
          <a:p>
            <a:pPr marL="0" marR="133350" lvl="0" indent="0" algn="ctr" rtl="0">
              <a:lnSpc>
                <a:spcPct val="103750"/>
              </a:lnSpc>
              <a:spcBef>
                <a:spcPts val="1000"/>
              </a:spcBef>
              <a:spcAft>
                <a:spcPts val="1000"/>
              </a:spcAft>
              <a:buClr>
                <a:schemeClr val="dk1"/>
              </a:buClr>
              <a:buSzPts val="1100"/>
              <a:buFont typeface="Arial"/>
              <a:buNone/>
            </a:pPr>
            <a:r>
              <a:rPr lang="en-US" sz="5100" b="1">
                <a:solidFill>
                  <a:schemeClr val="dk2"/>
                </a:solidFill>
                <a:latin typeface="Calibri"/>
                <a:ea typeface="Calibri"/>
                <a:cs typeface="Calibri"/>
                <a:sym typeface="Calibri"/>
              </a:rPr>
              <a:t>Kayla’s Money Journal</a:t>
            </a:r>
            <a:endParaRPr sz="5100" b="1" i="0" u="none" strike="noStrike" cap="none">
              <a:solidFill>
                <a:schemeClr val="dk2"/>
              </a:solidFill>
              <a:latin typeface="Calibri"/>
              <a:ea typeface="Calibri"/>
              <a:cs typeface="Calibri"/>
              <a:sym typeface="Calibri"/>
            </a:endParaRPr>
          </a:p>
        </p:txBody>
      </p:sp>
      <p:graphicFrame>
        <p:nvGraphicFramePr>
          <p:cNvPr id="236" name="Google Shape;236;p41"/>
          <p:cNvGraphicFramePr/>
          <p:nvPr>
            <p:extLst>
              <p:ext uri="{D42A27DB-BD31-4B8C-83A1-F6EECF244321}">
                <p14:modId xmlns:p14="http://schemas.microsoft.com/office/powerpoint/2010/main" val="1630198863"/>
              </p:ext>
            </p:extLst>
          </p:nvPr>
        </p:nvGraphicFramePr>
        <p:xfrm>
          <a:off x="513063" y="1621134"/>
          <a:ext cx="7954175" cy="2285880"/>
        </p:xfrm>
        <a:graphic>
          <a:graphicData uri="http://schemas.openxmlformats.org/drawingml/2006/table">
            <a:tbl>
              <a:tblPr>
                <a:noFill/>
                <a:tableStyleId>{C1F34C06-A464-494B-BEE1-01E272CCF221}</a:tableStyleId>
              </a:tblPr>
              <a:tblGrid>
                <a:gridCol w="851975">
                  <a:extLst>
                    <a:ext uri="{9D8B030D-6E8A-4147-A177-3AD203B41FA5}">
                      <a16:colId xmlns:a16="http://schemas.microsoft.com/office/drawing/2014/main" val="20000"/>
                    </a:ext>
                  </a:extLst>
                </a:gridCol>
                <a:gridCol w="3538000">
                  <a:extLst>
                    <a:ext uri="{9D8B030D-6E8A-4147-A177-3AD203B41FA5}">
                      <a16:colId xmlns:a16="http://schemas.microsoft.com/office/drawing/2014/main" val="20001"/>
                    </a:ext>
                  </a:extLst>
                </a:gridCol>
                <a:gridCol w="891050">
                  <a:extLst>
                    <a:ext uri="{9D8B030D-6E8A-4147-A177-3AD203B41FA5}">
                      <a16:colId xmlns:a16="http://schemas.microsoft.com/office/drawing/2014/main" val="20002"/>
                    </a:ext>
                  </a:extLst>
                </a:gridCol>
                <a:gridCol w="891050">
                  <a:extLst>
                    <a:ext uri="{9D8B030D-6E8A-4147-A177-3AD203B41FA5}">
                      <a16:colId xmlns:a16="http://schemas.microsoft.com/office/drawing/2014/main" val="20003"/>
                    </a:ext>
                  </a:extLst>
                </a:gridCol>
                <a:gridCol w="891050">
                  <a:extLst>
                    <a:ext uri="{9D8B030D-6E8A-4147-A177-3AD203B41FA5}">
                      <a16:colId xmlns:a16="http://schemas.microsoft.com/office/drawing/2014/main" val="20004"/>
                    </a:ext>
                  </a:extLst>
                </a:gridCol>
                <a:gridCol w="891050">
                  <a:extLst>
                    <a:ext uri="{9D8B030D-6E8A-4147-A177-3AD203B41FA5}">
                      <a16:colId xmlns:a16="http://schemas.microsoft.com/office/drawing/2014/main" val="20005"/>
                    </a:ext>
                  </a:extLst>
                </a:gridCol>
              </a:tblGrid>
              <a:tr h="381000">
                <a:tc rowSpan="2">
                  <a:txBody>
                    <a:bodyPr/>
                    <a:lstStyle/>
                    <a:p>
                      <a:pPr marL="0" lvl="0" indent="0" algn="ctr" rtl="0">
                        <a:spcBef>
                          <a:spcPts val="0"/>
                        </a:spcBef>
                        <a:spcAft>
                          <a:spcPts val="0"/>
                        </a:spcAft>
                        <a:buNone/>
                      </a:pPr>
                      <a:r>
                        <a:rPr lang="en-US" b="1">
                          <a:solidFill>
                            <a:schemeClr val="lt1"/>
                          </a:solidFill>
                          <a:latin typeface="Calibri"/>
                          <a:ea typeface="Calibri"/>
                          <a:cs typeface="Calibri"/>
                          <a:sym typeface="Calibri"/>
                        </a:rPr>
                        <a:t>MONTH</a:t>
                      </a:r>
                      <a:endParaRPr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rowSpan="2">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SUMMARY</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gridSpan="3">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AMOUNT FOR THE MONTH</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hMerge="1">
                  <a:txBody>
                    <a:bodyPr/>
                    <a:lstStyle/>
                    <a:p>
                      <a:endParaRPr lang="en-US"/>
                    </a:p>
                  </a:txBody>
                  <a:tcPr/>
                </a:tc>
                <a:tc hMerge="1">
                  <a:txBody>
                    <a:bodyPr/>
                    <a:lstStyle/>
                    <a:p>
                      <a:endParaRPr lang="en-US"/>
                    </a:p>
                  </a:txBody>
                  <a:tcPr/>
                </a:tc>
                <a:tc rowSpan="2">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TOTAL</a:t>
                      </a:r>
                      <a:endParaRPr sz="1600" b="1">
                        <a:solidFill>
                          <a:schemeClr val="lt1"/>
                        </a:solidFill>
                        <a:latin typeface="Calibri"/>
                        <a:ea typeface="Calibri"/>
                        <a:cs typeface="Calibri"/>
                        <a:sym typeface="Calibri"/>
                      </a:endParaRPr>
                    </a:p>
                    <a:p>
                      <a:pPr marL="0" lvl="0" indent="0" algn="ctr" rtl="0">
                        <a:spcBef>
                          <a:spcPts val="0"/>
                        </a:spcBef>
                        <a:spcAft>
                          <a:spcPts val="0"/>
                        </a:spcAft>
                        <a:buNone/>
                      </a:pPr>
                      <a:r>
                        <a:rPr lang="en-US" sz="1600" b="1">
                          <a:solidFill>
                            <a:schemeClr val="lt1"/>
                          </a:solidFill>
                          <a:latin typeface="Calibri"/>
                          <a:ea typeface="Calibri"/>
                          <a:cs typeface="Calibri"/>
                          <a:sym typeface="Calibri"/>
                        </a:rPr>
                        <a:t>SAVED</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104170"/>
                    </a:solidFill>
                  </a:tcPr>
                </a:tc>
                <a:extLst>
                  <a:ext uri="{0D108BD9-81ED-4DB2-BD59-A6C34878D82A}">
                    <a16:rowId xmlns:a16="http://schemas.microsoft.com/office/drawing/2014/main" val="10000"/>
                  </a:ext>
                </a:extLst>
              </a:tr>
              <a:tr h="381000">
                <a:tc vMerge="1">
                  <a:txBody>
                    <a:bodyPr/>
                    <a:lstStyle/>
                    <a:p>
                      <a:endParaRPr lang="en-US"/>
                    </a:p>
                  </a:txBody>
                  <a:tcPr/>
                </a:tc>
                <a:tc vMerge="1">
                  <a:txBody>
                    <a:bodyPr/>
                    <a:lstStyle/>
                    <a:p>
                      <a:endParaRPr lang="en-US"/>
                    </a:p>
                  </a:txBody>
                  <a:tcPr/>
                </a:tc>
                <a:tc>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EARNED</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SPENT</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SAVED</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vMerge="1">
                  <a:txBody>
                    <a:bodyPr/>
                    <a:lstStyle/>
                    <a:p>
                      <a:endParaRPr lang="en-US"/>
                    </a:p>
                  </a:txBody>
                  <a:tcPr/>
                </a:tc>
                <a:extLst>
                  <a:ext uri="{0D108BD9-81ED-4DB2-BD59-A6C34878D82A}">
                    <a16:rowId xmlns:a16="http://schemas.microsoft.com/office/drawing/2014/main" val="10001"/>
                  </a:ext>
                </a:extLst>
              </a:tr>
              <a:tr h="381000">
                <a:tc>
                  <a:txBody>
                    <a:bodyPr/>
                    <a:lstStyle/>
                    <a:p>
                      <a:pPr marL="0" lvl="0" indent="0" algn="ctr" rtl="0">
                        <a:spcBef>
                          <a:spcPts val="0"/>
                        </a:spcBef>
                        <a:spcAft>
                          <a:spcPts val="0"/>
                        </a:spcAft>
                        <a:buNone/>
                      </a:pPr>
                      <a:r>
                        <a:rPr lang="en-US">
                          <a:solidFill>
                            <a:schemeClr val="dk1"/>
                          </a:solidFill>
                          <a:latin typeface="Calibri"/>
                          <a:ea typeface="Calibri"/>
                          <a:cs typeface="Calibri"/>
                          <a:sym typeface="Calibri"/>
                        </a:rPr>
                        <a:t>1</a:t>
                      </a:r>
                      <a:endParaRPr>
                        <a:solidFill>
                          <a:schemeClr val="dk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US">
                          <a:latin typeface="Calibri"/>
                          <a:ea typeface="Calibri"/>
                          <a:cs typeface="Calibri"/>
                          <a:sym typeface="Calibri"/>
                        </a:rPr>
                        <a:t>Kayla earned $40 mowing lawns. She spent nothing. </a:t>
                      </a:r>
                      <a:endParaRPr>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US">
                          <a:latin typeface="Calibri"/>
                          <a:ea typeface="Calibri"/>
                          <a:cs typeface="Calibri"/>
                          <a:sym typeface="Calibri"/>
                        </a:rPr>
                        <a:t>$40</a:t>
                      </a:r>
                      <a:endParaRPr>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US">
                          <a:latin typeface="Calibri"/>
                          <a:ea typeface="Calibri"/>
                          <a:cs typeface="Calibri"/>
                          <a:sym typeface="Calibri"/>
                        </a:rPr>
                        <a:t>$0</a:t>
                      </a:r>
                      <a:endParaRPr>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US">
                          <a:latin typeface="Calibri"/>
                          <a:ea typeface="Calibri"/>
                          <a:cs typeface="Calibri"/>
                          <a:sym typeface="Calibri"/>
                        </a:rPr>
                        <a:t>$40</a:t>
                      </a:r>
                      <a:endParaRPr>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US" b="1">
                          <a:solidFill>
                            <a:schemeClr val="lt1"/>
                          </a:solidFill>
                          <a:latin typeface="Calibri"/>
                          <a:ea typeface="Calibri"/>
                          <a:cs typeface="Calibri"/>
                          <a:sym typeface="Calibri"/>
                        </a:rPr>
                        <a:t>$40</a:t>
                      </a:r>
                      <a:endParaRPr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104170"/>
                    </a:solidFill>
                  </a:tcPr>
                </a:tc>
                <a:extLst>
                  <a:ext uri="{0D108BD9-81ED-4DB2-BD59-A6C34878D82A}">
                    <a16:rowId xmlns:a16="http://schemas.microsoft.com/office/drawing/2014/main" val="10002"/>
                  </a:ext>
                </a:extLst>
              </a:tr>
              <a:tr h="381000">
                <a:tc>
                  <a:txBody>
                    <a:bodyPr/>
                    <a:lstStyle/>
                    <a:p>
                      <a:pPr marL="0" lvl="0" indent="0" algn="ctr" rtl="0">
                        <a:spcBef>
                          <a:spcPts val="0"/>
                        </a:spcBef>
                        <a:spcAft>
                          <a:spcPts val="0"/>
                        </a:spcAft>
                        <a:buNone/>
                      </a:pPr>
                      <a:r>
                        <a:rPr lang="en-US">
                          <a:solidFill>
                            <a:schemeClr val="dk1"/>
                          </a:solidFill>
                          <a:latin typeface="Calibri"/>
                          <a:ea typeface="Calibri"/>
                          <a:cs typeface="Calibri"/>
                          <a:sym typeface="Calibri"/>
                        </a:rPr>
                        <a:t>2</a:t>
                      </a:r>
                      <a:endParaRPr>
                        <a:solidFill>
                          <a:schemeClr val="dk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US">
                          <a:latin typeface="Calibri"/>
                          <a:ea typeface="Calibri"/>
                          <a:cs typeface="Calibri"/>
                          <a:sym typeface="Calibri"/>
                        </a:rPr>
                        <a:t>Kayla earned $15 looking after a neighbor’s cat and another $10 walking another neighbor’s dog. She spent nothing.</a:t>
                      </a:r>
                      <a:endParaRPr>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endParaRPr/>
                    </a:p>
                  </a:txBody>
                  <a:tcPr marL="91425" marR="91425" marT="91425" marB="91425">
                    <a:lnL w="9525" cap="flat" cmpd="sng">
                      <a:solidFill>
                        <a:srgbClr val="9E9E9E"/>
                      </a:solidFill>
                      <a:prstDash val="solid"/>
                      <a:round/>
                      <a:headEnd type="none" w="sm" len="sm"/>
                      <a:tailEnd type="none" w="sm" len="sm"/>
                    </a:lnL>
                    <a:lnT w="9525" cap="flat" cmpd="sng">
                      <a:solidFill>
                        <a:srgbClr val="9E9E9E"/>
                      </a:solidFill>
                      <a:prstDash val="solid"/>
                      <a:round/>
                      <a:headEnd type="none" w="sm" len="sm"/>
                      <a:tailEnd type="none" w="sm" len="sm"/>
                    </a:lnT>
                  </a:tcPr>
                </a:tc>
                <a:tc>
                  <a:txBody>
                    <a:bodyPr/>
                    <a:lstStyle/>
                    <a:p>
                      <a:pPr marL="0" lvl="0" indent="0" algn="ctr" rtl="0">
                        <a:spcBef>
                          <a:spcPts val="0"/>
                        </a:spcBef>
                        <a:spcAft>
                          <a:spcPts val="0"/>
                        </a:spcAft>
                        <a:buNone/>
                      </a:pPr>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lgn="ctr" rtl="0">
                        <a:spcBef>
                          <a:spcPts val="0"/>
                        </a:spcBef>
                        <a:spcAft>
                          <a:spcPts val="0"/>
                        </a:spcAft>
                        <a:buNone/>
                      </a:pPr>
                      <a:endParaRPr>
                        <a:latin typeface="Calibri"/>
                        <a:ea typeface="Calibri"/>
                        <a:cs typeface="Calibri"/>
                        <a:sym typeface="Calibri"/>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lgn="ctr" rtl="0">
                        <a:spcBef>
                          <a:spcPts val="0"/>
                        </a:spcBef>
                        <a:spcAft>
                          <a:spcPts val="0"/>
                        </a:spcAft>
                        <a:buNone/>
                      </a:pPr>
                      <a:endParaRPr dirty="0">
                        <a:latin typeface="Calibri"/>
                        <a:ea typeface="Calibri"/>
                        <a:cs typeface="Calibri"/>
                        <a:sym typeface="Calibri"/>
                      </a:endParaRPr>
                    </a:p>
                  </a:txBody>
                  <a:tcPr marL="91425" marR="91425" marT="91425" marB="91425">
                    <a:lnT w="9525" cap="flat" cmpd="sng">
                      <a:solidFill>
                        <a:srgbClr val="9E9E9E"/>
                      </a:solidFill>
                      <a:prstDash val="solid"/>
                      <a:round/>
                      <a:headEnd type="none" w="sm" len="sm"/>
                      <a:tailEnd type="none" w="sm" len="sm"/>
                    </a:lnT>
                    <a:solidFill>
                      <a:srgbClr val="104170"/>
                    </a:solidFill>
                  </a:tcPr>
                </a:tc>
                <a:extLst>
                  <a:ext uri="{0D108BD9-81ED-4DB2-BD59-A6C34878D82A}">
                    <a16:rowId xmlns:a16="http://schemas.microsoft.com/office/drawing/2014/main" val="10003"/>
                  </a:ext>
                </a:extLst>
              </a:tr>
            </a:tbl>
          </a:graphicData>
        </a:graphic>
      </p:graphicFrame>
      <p:sp>
        <p:nvSpPr>
          <p:cNvPr id="3" name="Google Shape;108;p16">
            <a:extLst>
              <a:ext uri="{FF2B5EF4-FFF2-40B4-BE49-F238E27FC236}">
                <a16:creationId xmlns:a16="http://schemas.microsoft.com/office/drawing/2014/main" id="{71D2F0E2-0A4A-11F8-072B-295742784704}"/>
              </a:ext>
            </a:extLst>
          </p:cNvPr>
          <p:cNvSpPr/>
          <p:nvPr/>
        </p:nvSpPr>
        <p:spPr>
          <a:xfrm>
            <a:off x="0" y="4911365"/>
            <a:ext cx="9144000" cy="232134"/>
          </a:xfrm>
          <a:prstGeom prst="rect">
            <a:avLst/>
          </a:prstGeom>
          <a:solidFill>
            <a:srgbClr val="027FB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42"/>
          <p:cNvSpPr txBox="1"/>
          <p:nvPr/>
        </p:nvSpPr>
        <p:spPr>
          <a:xfrm>
            <a:off x="445275" y="245875"/>
            <a:ext cx="8451300" cy="650400"/>
          </a:xfrm>
          <a:prstGeom prst="rect">
            <a:avLst/>
          </a:prstGeom>
          <a:noFill/>
          <a:ln>
            <a:noFill/>
          </a:ln>
        </p:spPr>
        <p:txBody>
          <a:bodyPr spcFirstLastPara="1" wrap="square" lIns="91425" tIns="91425" rIns="91425" bIns="91425" anchor="t" anchorCtr="0">
            <a:noAutofit/>
          </a:bodyPr>
          <a:lstStyle/>
          <a:p>
            <a:pPr marL="0" marR="133350" lvl="0" indent="0" algn="ctr" rtl="0">
              <a:lnSpc>
                <a:spcPct val="103750"/>
              </a:lnSpc>
              <a:spcBef>
                <a:spcPts val="1000"/>
              </a:spcBef>
              <a:spcAft>
                <a:spcPts val="1000"/>
              </a:spcAft>
              <a:buClr>
                <a:schemeClr val="dk1"/>
              </a:buClr>
              <a:buSzPts val="1100"/>
              <a:buFont typeface="Arial"/>
              <a:buNone/>
            </a:pPr>
            <a:r>
              <a:rPr lang="en-US" sz="5100" b="1">
                <a:solidFill>
                  <a:schemeClr val="dk2"/>
                </a:solidFill>
                <a:latin typeface="Calibri"/>
                <a:ea typeface="Calibri"/>
                <a:cs typeface="Calibri"/>
                <a:sym typeface="Calibri"/>
              </a:rPr>
              <a:t>Kayla’s Money Journal</a:t>
            </a:r>
            <a:endParaRPr sz="5100" b="1" i="0" u="none" strike="noStrike" cap="none">
              <a:solidFill>
                <a:schemeClr val="dk2"/>
              </a:solidFill>
              <a:latin typeface="Calibri"/>
              <a:ea typeface="Calibri"/>
              <a:cs typeface="Calibri"/>
              <a:sym typeface="Calibri"/>
            </a:endParaRPr>
          </a:p>
        </p:txBody>
      </p:sp>
      <p:graphicFrame>
        <p:nvGraphicFramePr>
          <p:cNvPr id="243" name="Google Shape;243;p42"/>
          <p:cNvGraphicFramePr/>
          <p:nvPr>
            <p:extLst>
              <p:ext uri="{D42A27DB-BD31-4B8C-83A1-F6EECF244321}">
                <p14:modId xmlns:p14="http://schemas.microsoft.com/office/powerpoint/2010/main" val="1029020457"/>
              </p:ext>
            </p:extLst>
          </p:nvPr>
        </p:nvGraphicFramePr>
        <p:xfrm>
          <a:off x="594912" y="1602280"/>
          <a:ext cx="7954175" cy="2285880"/>
        </p:xfrm>
        <a:graphic>
          <a:graphicData uri="http://schemas.openxmlformats.org/drawingml/2006/table">
            <a:tbl>
              <a:tblPr>
                <a:noFill/>
                <a:tableStyleId>{C1F34C06-A464-494B-BEE1-01E272CCF221}</a:tableStyleId>
              </a:tblPr>
              <a:tblGrid>
                <a:gridCol w="851975">
                  <a:extLst>
                    <a:ext uri="{9D8B030D-6E8A-4147-A177-3AD203B41FA5}">
                      <a16:colId xmlns:a16="http://schemas.microsoft.com/office/drawing/2014/main" val="20000"/>
                    </a:ext>
                  </a:extLst>
                </a:gridCol>
                <a:gridCol w="3538000">
                  <a:extLst>
                    <a:ext uri="{9D8B030D-6E8A-4147-A177-3AD203B41FA5}">
                      <a16:colId xmlns:a16="http://schemas.microsoft.com/office/drawing/2014/main" val="20001"/>
                    </a:ext>
                  </a:extLst>
                </a:gridCol>
                <a:gridCol w="891050">
                  <a:extLst>
                    <a:ext uri="{9D8B030D-6E8A-4147-A177-3AD203B41FA5}">
                      <a16:colId xmlns:a16="http://schemas.microsoft.com/office/drawing/2014/main" val="20002"/>
                    </a:ext>
                  </a:extLst>
                </a:gridCol>
                <a:gridCol w="891050">
                  <a:extLst>
                    <a:ext uri="{9D8B030D-6E8A-4147-A177-3AD203B41FA5}">
                      <a16:colId xmlns:a16="http://schemas.microsoft.com/office/drawing/2014/main" val="20003"/>
                    </a:ext>
                  </a:extLst>
                </a:gridCol>
                <a:gridCol w="891050">
                  <a:extLst>
                    <a:ext uri="{9D8B030D-6E8A-4147-A177-3AD203B41FA5}">
                      <a16:colId xmlns:a16="http://schemas.microsoft.com/office/drawing/2014/main" val="20004"/>
                    </a:ext>
                  </a:extLst>
                </a:gridCol>
                <a:gridCol w="891050">
                  <a:extLst>
                    <a:ext uri="{9D8B030D-6E8A-4147-A177-3AD203B41FA5}">
                      <a16:colId xmlns:a16="http://schemas.microsoft.com/office/drawing/2014/main" val="20005"/>
                    </a:ext>
                  </a:extLst>
                </a:gridCol>
              </a:tblGrid>
              <a:tr h="381000">
                <a:tc rowSpan="2">
                  <a:txBody>
                    <a:bodyPr/>
                    <a:lstStyle/>
                    <a:p>
                      <a:pPr marL="0" lvl="0" indent="0" algn="ctr" rtl="0">
                        <a:spcBef>
                          <a:spcPts val="0"/>
                        </a:spcBef>
                        <a:spcAft>
                          <a:spcPts val="0"/>
                        </a:spcAft>
                        <a:buNone/>
                      </a:pPr>
                      <a:r>
                        <a:rPr lang="en-US" b="1">
                          <a:solidFill>
                            <a:schemeClr val="lt1"/>
                          </a:solidFill>
                          <a:latin typeface="Calibri"/>
                          <a:ea typeface="Calibri"/>
                          <a:cs typeface="Calibri"/>
                          <a:sym typeface="Calibri"/>
                        </a:rPr>
                        <a:t>MONTH</a:t>
                      </a:r>
                      <a:endParaRPr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rowSpan="2">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SUMMARY</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gridSpan="3">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AMOUNT FOR THE MONTH</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hMerge="1">
                  <a:txBody>
                    <a:bodyPr/>
                    <a:lstStyle/>
                    <a:p>
                      <a:endParaRPr lang="en-US"/>
                    </a:p>
                  </a:txBody>
                  <a:tcPr/>
                </a:tc>
                <a:tc hMerge="1">
                  <a:txBody>
                    <a:bodyPr/>
                    <a:lstStyle/>
                    <a:p>
                      <a:endParaRPr lang="en-US"/>
                    </a:p>
                  </a:txBody>
                  <a:tcPr/>
                </a:tc>
                <a:tc rowSpan="2">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TOTAL</a:t>
                      </a:r>
                      <a:endParaRPr sz="1600" b="1">
                        <a:solidFill>
                          <a:schemeClr val="lt1"/>
                        </a:solidFill>
                        <a:latin typeface="Calibri"/>
                        <a:ea typeface="Calibri"/>
                        <a:cs typeface="Calibri"/>
                        <a:sym typeface="Calibri"/>
                      </a:endParaRPr>
                    </a:p>
                    <a:p>
                      <a:pPr marL="0" lvl="0" indent="0" algn="ctr" rtl="0">
                        <a:spcBef>
                          <a:spcPts val="0"/>
                        </a:spcBef>
                        <a:spcAft>
                          <a:spcPts val="0"/>
                        </a:spcAft>
                        <a:buNone/>
                      </a:pPr>
                      <a:r>
                        <a:rPr lang="en-US" sz="1600" b="1">
                          <a:solidFill>
                            <a:schemeClr val="lt1"/>
                          </a:solidFill>
                          <a:latin typeface="Calibri"/>
                          <a:ea typeface="Calibri"/>
                          <a:cs typeface="Calibri"/>
                          <a:sym typeface="Calibri"/>
                        </a:rPr>
                        <a:t>SAVED</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104170"/>
                    </a:solidFill>
                  </a:tcPr>
                </a:tc>
                <a:extLst>
                  <a:ext uri="{0D108BD9-81ED-4DB2-BD59-A6C34878D82A}">
                    <a16:rowId xmlns:a16="http://schemas.microsoft.com/office/drawing/2014/main" val="10000"/>
                  </a:ext>
                </a:extLst>
              </a:tr>
              <a:tr h="381000">
                <a:tc vMerge="1">
                  <a:txBody>
                    <a:bodyPr/>
                    <a:lstStyle/>
                    <a:p>
                      <a:endParaRPr lang="en-US"/>
                    </a:p>
                  </a:txBody>
                  <a:tcPr/>
                </a:tc>
                <a:tc vMerge="1">
                  <a:txBody>
                    <a:bodyPr/>
                    <a:lstStyle/>
                    <a:p>
                      <a:endParaRPr lang="en-US"/>
                    </a:p>
                  </a:txBody>
                  <a:tcPr/>
                </a:tc>
                <a:tc>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EARNED</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SPENT</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SAVED</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vMerge="1">
                  <a:txBody>
                    <a:bodyPr/>
                    <a:lstStyle/>
                    <a:p>
                      <a:endParaRPr lang="en-US"/>
                    </a:p>
                  </a:txBody>
                  <a:tcPr/>
                </a:tc>
                <a:extLst>
                  <a:ext uri="{0D108BD9-81ED-4DB2-BD59-A6C34878D82A}">
                    <a16:rowId xmlns:a16="http://schemas.microsoft.com/office/drawing/2014/main" val="10001"/>
                  </a:ext>
                </a:extLst>
              </a:tr>
              <a:tr h="381000">
                <a:tc>
                  <a:txBody>
                    <a:bodyPr/>
                    <a:lstStyle/>
                    <a:p>
                      <a:pPr marL="0" lvl="0" indent="0" algn="ctr" rtl="0">
                        <a:spcBef>
                          <a:spcPts val="0"/>
                        </a:spcBef>
                        <a:spcAft>
                          <a:spcPts val="0"/>
                        </a:spcAft>
                        <a:buNone/>
                      </a:pPr>
                      <a:r>
                        <a:rPr lang="en-US">
                          <a:solidFill>
                            <a:schemeClr val="dk1"/>
                          </a:solidFill>
                          <a:latin typeface="Calibri"/>
                          <a:ea typeface="Calibri"/>
                          <a:cs typeface="Calibri"/>
                          <a:sym typeface="Calibri"/>
                        </a:rPr>
                        <a:t>1</a:t>
                      </a:r>
                      <a:endParaRPr>
                        <a:solidFill>
                          <a:schemeClr val="dk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US">
                          <a:latin typeface="Calibri"/>
                          <a:ea typeface="Calibri"/>
                          <a:cs typeface="Calibri"/>
                          <a:sym typeface="Calibri"/>
                        </a:rPr>
                        <a:t>Kayla earned $40 mowing lawns. She spent nothing. </a:t>
                      </a:r>
                      <a:endParaRPr>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US">
                          <a:latin typeface="Calibri"/>
                          <a:ea typeface="Calibri"/>
                          <a:cs typeface="Calibri"/>
                          <a:sym typeface="Calibri"/>
                        </a:rPr>
                        <a:t>$40</a:t>
                      </a:r>
                      <a:endParaRPr>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US">
                          <a:latin typeface="Calibri"/>
                          <a:ea typeface="Calibri"/>
                          <a:cs typeface="Calibri"/>
                          <a:sym typeface="Calibri"/>
                        </a:rPr>
                        <a:t>$0</a:t>
                      </a:r>
                      <a:endParaRPr>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US">
                          <a:latin typeface="Calibri"/>
                          <a:ea typeface="Calibri"/>
                          <a:cs typeface="Calibri"/>
                          <a:sym typeface="Calibri"/>
                        </a:rPr>
                        <a:t>$40</a:t>
                      </a:r>
                      <a:endParaRPr>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US" b="1">
                          <a:solidFill>
                            <a:schemeClr val="lt1"/>
                          </a:solidFill>
                          <a:latin typeface="Calibri"/>
                          <a:ea typeface="Calibri"/>
                          <a:cs typeface="Calibri"/>
                          <a:sym typeface="Calibri"/>
                        </a:rPr>
                        <a:t>$40</a:t>
                      </a:r>
                      <a:endParaRPr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104170"/>
                    </a:solidFill>
                  </a:tcPr>
                </a:tc>
                <a:extLst>
                  <a:ext uri="{0D108BD9-81ED-4DB2-BD59-A6C34878D82A}">
                    <a16:rowId xmlns:a16="http://schemas.microsoft.com/office/drawing/2014/main" val="10002"/>
                  </a:ext>
                </a:extLst>
              </a:tr>
              <a:tr h="381000">
                <a:tc>
                  <a:txBody>
                    <a:bodyPr/>
                    <a:lstStyle/>
                    <a:p>
                      <a:pPr marL="0" lvl="0" indent="0" algn="ctr" rtl="0">
                        <a:spcBef>
                          <a:spcPts val="0"/>
                        </a:spcBef>
                        <a:spcAft>
                          <a:spcPts val="0"/>
                        </a:spcAft>
                        <a:buNone/>
                      </a:pPr>
                      <a:r>
                        <a:rPr lang="en-US">
                          <a:solidFill>
                            <a:schemeClr val="dk1"/>
                          </a:solidFill>
                          <a:latin typeface="Calibri"/>
                          <a:ea typeface="Calibri"/>
                          <a:cs typeface="Calibri"/>
                          <a:sym typeface="Calibri"/>
                        </a:rPr>
                        <a:t>2</a:t>
                      </a:r>
                      <a:endParaRPr>
                        <a:solidFill>
                          <a:schemeClr val="dk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US" dirty="0">
                          <a:latin typeface="Calibri"/>
                          <a:ea typeface="Calibri"/>
                          <a:cs typeface="Calibri"/>
                          <a:sym typeface="Calibri"/>
                        </a:rPr>
                        <a:t>Kayla earned $15 looking after a neighbor’s cat and another $10 walking another neighbor’s dog. She spent nothing.</a:t>
                      </a:r>
                      <a:endParaRPr dirty="0">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US">
                          <a:latin typeface="Calibri"/>
                          <a:ea typeface="Calibri"/>
                          <a:cs typeface="Calibri"/>
                          <a:sym typeface="Calibri"/>
                        </a:rPr>
                        <a:t>$25</a:t>
                      </a:r>
                      <a:endParaRPr>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T w="9525" cap="flat" cmpd="sng">
                      <a:solidFill>
                        <a:srgbClr val="9E9E9E"/>
                      </a:solidFill>
                      <a:prstDash val="solid"/>
                      <a:round/>
                      <a:headEnd type="none" w="sm" len="sm"/>
                      <a:tailEnd type="none" w="sm" len="sm"/>
                    </a:lnT>
                  </a:tcPr>
                </a:tc>
                <a:tc>
                  <a:txBody>
                    <a:bodyPr/>
                    <a:lstStyle/>
                    <a:p>
                      <a:pPr marL="0" lvl="0" indent="0" algn="ctr" rtl="0">
                        <a:spcBef>
                          <a:spcPts val="0"/>
                        </a:spcBef>
                        <a:spcAft>
                          <a:spcPts val="0"/>
                        </a:spcAft>
                        <a:buNone/>
                      </a:pPr>
                      <a:r>
                        <a:rPr lang="en-US">
                          <a:latin typeface="Calibri"/>
                          <a:ea typeface="Calibri"/>
                          <a:cs typeface="Calibri"/>
                          <a:sym typeface="Calibri"/>
                        </a:rPr>
                        <a:t>$0</a:t>
                      </a:r>
                      <a:endParaRPr>
                        <a:latin typeface="Calibri"/>
                        <a:ea typeface="Calibri"/>
                        <a:cs typeface="Calibri"/>
                        <a:sym typeface="Calibri"/>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lgn="ctr" rtl="0">
                        <a:spcBef>
                          <a:spcPts val="0"/>
                        </a:spcBef>
                        <a:spcAft>
                          <a:spcPts val="0"/>
                        </a:spcAft>
                        <a:buNone/>
                      </a:pPr>
                      <a:r>
                        <a:rPr lang="en-US">
                          <a:latin typeface="Calibri"/>
                          <a:ea typeface="Calibri"/>
                          <a:cs typeface="Calibri"/>
                          <a:sym typeface="Calibri"/>
                        </a:rPr>
                        <a:t>$25</a:t>
                      </a:r>
                      <a:endParaRPr>
                        <a:latin typeface="Calibri"/>
                        <a:ea typeface="Calibri"/>
                        <a:cs typeface="Calibri"/>
                        <a:sym typeface="Calibri"/>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lgn="ctr" rtl="0">
                        <a:spcBef>
                          <a:spcPts val="0"/>
                        </a:spcBef>
                        <a:spcAft>
                          <a:spcPts val="0"/>
                        </a:spcAft>
                        <a:buNone/>
                      </a:pPr>
                      <a:r>
                        <a:rPr lang="en-US" b="1" dirty="0">
                          <a:solidFill>
                            <a:schemeClr val="lt1"/>
                          </a:solidFill>
                          <a:latin typeface="Calibri"/>
                          <a:ea typeface="Calibri"/>
                          <a:cs typeface="Calibri"/>
                          <a:sym typeface="Calibri"/>
                        </a:rPr>
                        <a:t>$65</a:t>
                      </a:r>
                      <a:endParaRPr b="1" dirty="0">
                        <a:solidFill>
                          <a:schemeClr val="lt1"/>
                        </a:solidFill>
                        <a:latin typeface="Calibri"/>
                        <a:ea typeface="Calibri"/>
                        <a:cs typeface="Calibri"/>
                        <a:sym typeface="Calibri"/>
                      </a:endParaRPr>
                    </a:p>
                  </a:txBody>
                  <a:tcPr marL="91425" marR="91425" marT="91425" marB="91425">
                    <a:lnT w="9525" cap="flat" cmpd="sng">
                      <a:solidFill>
                        <a:srgbClr val="9E9E9E"/>
                      </a:solidFill>
                      <a:prstDash val="solid"/>
                      <a:round/>
                      <a:headEnd type="none" w="sm" len="sm"/>
                      <a:tailEnd type="none" w="sm" len="sm"/>
                    </a:lnT>
                    <a:solidFill>
                      <a:srgbClr val="104170"/>
                    </a:solidFill>
                  </a:tcPr>
                </a:tc>
                <a:extLst>
                  <a:ext uri="{0D108BD9-81ED-4DB2-BD59-A6C34878D82A}">
                    <a16:rowId xmlns:a16="http://schemas.microsoft.com/office/drawing/2014/main" val="10003"/>
                  </a:ext>
                </a:extLst>
              </a:tr>
            </a:tbl>
          </a:graphicData>
        </a:graphic>
      </p:graphicFrame>
      <p:sp>
        <p:nvSpPr>
          <p:cNvPr id="3" name="Google Shape;108;p16">
            <a:extLst>
              <a:ext uri="{FF2B5EF4-FFF2-40B4-BE49-F238E27FC236}">
                <a16:creationId xmlns:a16="http://schemas.microsoft.com/office/drawing/2014/main" id="{746F41C7-A46F-8FC2-E665-A2E2C92C8EB4}"/>
              </a:ext>
            </a:extLst>
          </p:cNvPr>
          <p:cNvSpPr/>
          <p:nvPr/>
        </p:nvSpPr>
        <p:spPr>
          <a:xfrm>
            <a:off x="0" y="4911365"/>
            <a:ext cx="9144000" cy="232134"/>
          </a:xfrm>
          <a:prstGeom prst="rect">
            <a:avLst/>
          </a:prstGeom>
          <a:solidFill>
            <a:srgbClr val="027FB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43"/>
          <p:cNvSpPr txBox="1"/>
          <p:nvPr/>
        </p:nvSpPr>
        <p:spPr>
          <a:xfrm>
            <a:off x="445275" y="245875"/>
            <a:ext cx="8451300" cy="650400"/>
          </a:xfrm>
          <a:prstGeom prst="rect">
            <a:avLst/>
          </a:prstGeom>
          <a:noFill/>
          <a:ln>
            <a:noFill/>
          </a:ln>
        </p:spPr>
        <p:txBody>
          <a:bodyPr spcFirstLastPara="1" wrap="square" lIns="91425" tIns="91425" rIns="91425" bIns="91425" anchor="t" anchorCtr="0">
            <a:noAutofit/>
          </a:bodyPr>
          <a:lstStyle/>
          <a:p>
            <a:pPr marL="0" marR="133350" lvl="0" indent="0" algn="ctr" rtl="0">
              <a:lnSpc>
                <a:spcPct val="103750"/>
              </a:lnSpc>
              <a:spcBef>
                <a:spcPts val="1000"/>
              </a:spcBef>
              <a:spcAft>
                <a:spcPts val="1000"/>
              </a:spcAft>
              <a:buClr>
                <a:schemeClr val="dk1"/>
              </a:buClr>
              <a:buSzPts val="1100"/>
              <a:buFont typeface="Arial"/>
              <a:buNone/>
            </a:pPr>
            <a:r>
              <a:rPr lang="en-US" sz="5100" b="1">
                <a:solidFill>
                  <a:schemeClr val="dk2"/>
                </a:solidFill>
                <a:latin typeface="Calibri"/>
                <a:ea typeface="Calibri"/>
                <a:cs typeface="Calibri"/>
                <a:sym typeface="Calibri"/>
              </a:rPr>
              <a:t>Kayla’s Money Journal</a:t>
            </a:r>
            <a:endParaRPr sz="5100" b="1" i="0" u="none" strike="noStrike" cap="none">
              <a:solidFill>
                <a:schemeClr val="dk2"/>
              </a:solidFill>
              <a:latin typeface="Calibri"/>
              <a:ea typeface="Calibri"/>
              <a:cs typeface="Calibri"/>
              <a:sym typeface="Calibri"/>
            </a:endParaRPr>
          </a:p>
        </p:txBody>
      </p:sp>
      <p:graphicFrame>
        <p:nvGraphicFramePr>
          <p:cNvPr id="250" name="Google Shape;250;p43"/>
          <p:cNvGraphicFramePr/>
          <p:nvPr/>
        </p:nvGraphicFramePr>
        <p:xfrm>
          <a:off x="513063" y="1385463"/>
          <a:ext cx="7954175" cy="3108810"/>
        </p:xfrm>
        <a:graphic>
          <a:graphicData uri="http://schemas.openxmlformats.org/drawingml/2006/table">
            <a:tbl>
              <a:tblPr>
                <a:noFill/>
                <a:tableStyleId>{C1F34C06-A464-494B-BEE1-01E272CCF221}</a:tableStyleId>
              </a:tblPr>
              <a:tblGrid>
                <a:gridCol w="851975">
                  <a:extLst>
                    <a:ext uri="{9D8B030D-6E8A-4147-A177-3AD203B41FA5}">
                      <a16:colId xmlns:a16="http://schemas.microsoft.com/office/drawing/2014/main" val="20000"/>
                    </a:ext>
                  </a:extLst>
                </a:gridCol>
                <a:gridCol w="3538000">
                  <a:extLst>
                    <a:ext uri="{9D8B030D-6E8A-4147-A177-3AD203B41FA5}">
                      <a16:colId xmlns:a16="http://schemas.microsoft.com/office/drawing/2014/main" val="20001"/>
                    </a:ext>
                  </a:extLst>
                </a:gridCol>
                <a:gridCol w="891050">
                  <a:extLst>
                    <a:ext uri="{9D8B030D-6E8A-4147-A177-3AD203B41FA5}">
                      <a16:colId xmlns:a16="http://schemas.microsoft.com/office/drawing/2014/main" val="20002"/>
                    </a:ext>
                  </a:extLst>
                </a:gridCol>
                <a:gridCol w="891050">
                  <a:extLst>
                    <a:ext uri="{9D8B030D-6E8A-4147-A177-3AD203B41FA5}">
                      <a16:colId xmlns:a16="http://schemas.microsoft.com/office/drawing/2014/main" val="20003"/>
                    </a:ext>
                  </a:extLst>
                </a:gridCol>
                <a:gridCol w="891050">
                  <a:extLst>
                    <a:ext uri="{9D8B030D-6E8A-4147-A177-3AD203B41FA5}">
                      <a16:colId xmlns:a16="http://schemas.microsoft.com/office/drawing/2014/main" val="20004"/>
                    </a:ext>
                  </a:extLst>
                </a:gridCol>
                <a:gridCol w="891050">
                  <a:extLst>
                    <a:ext uri="{9D8B030D-6E8A-4147-A177-3AD203B41FA5}">
                      <a16:colId xmlns:a16="http://schemas.microsoft.com/office/drawing/2014/main" val="20005"/>
                    </a:ext>
                  </a:extLst>
                </a:gridCol>
              </a:tblGrid>
              <a:tr h="381000">
                <a:tc rowSpan="2">
                  <a:txBody>
                    <a:bodyPr/>
                    <a:lstStyle/>
                    <a:p>
                      <a:pPr marL="0" lvl="0" indent="0" algn="ctr" rtl="0">
                        <a:spcBef>
                          <a:spcPts val="0"/>
                        </a:spcBef>
                        <a:spcAft>
                          <a:spcPts val="0"/>
                        </a:spcAft>
                        <a:buNone/>
                      </a:pPr>
                      <a:r>
                        <a:rPr lang="en-US" b="1">
                          <a:solidFill>
                            <a:schemeClr val="lt1"/>
                          </a:solidFill>
                          <a:latin typeface="Calibri"/>
                          <a:ea typeface="Calibri"/>
                          <a:cs typeface="Calibri"/>
                          <a:sym typeface="Calibri"/>
                        </a:rPr>
                        <a:t>MONTH</a:t>
                      </a:r>
                      <a:endParaRPr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rowSpan="2">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SUMMARY</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gridSpan="3">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AMOUNT FOR THE MONTH</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hMerge="1">
                  <a:txBody>
                    <a:bodyPr/>
                    <a:lstStyle/>
                    <a:p>
                      <a:endParaRPr lang="en-US"/>
                    </a:p>
                  </a:txBody>
                  <a:tcPr/>
                </a:tc>
                <a:tc hMerge="1">
                  <a:txBody>
                    <a:bodyPr/>
                    <a:lstStyle/>
                    <a:p>
                      <a:endParaRPr lang="en-US"/>
                    </a:p>
                  </a:txBody>
                  <a:tcPr/>
                </a:tc>
                <a:tc rowSpan="2">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TOTAL</a:t>
                      </a:r>
                      <a:endParaRPr sz="1600" b="1">
                        <a:solidFill>
                          <a:schemeClr val="lt1"/>
                        </a:solidFill>
                        <a:latin typeface="Calibri"/>
                        <a:ea typeface="Calibri"/>
                        <a:cs typeface="Calibri"/>
                        <a:sym typeface="Calibri"/>
                      </a:endParaRPr>
                    </a:p>
                    <a:p>
                      <a:pPr marL="0" lvl="0" indent="0" algn="ctr" rtl="0">
                        <a:spcBef>
                          <a:spcPts val="0"/>
                        </a:spcBef>
                        <a:spcAft>
                          <a:spcPts val="0"/>
                        </a:spcAft>
                        <a:buNone/>
                      </a:pPr>
                      <a:r>
                        <a:rPr lang="en-US" sz="1600" b="1">
                          <a:solidFill>
                            <a:schemeClr val="lt1"/>
                          </a:solidFill>
                          <a:latin typeface="Calibri"/>
                          <a:ea typeface="Calibri"/>
                          <a:cs typeface="Calibri"/>
                          <a:sym typeface="Calibri"/>
                        </a:rPr>
                        <a:t>SAVED</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104170"/>
                    </a:solidFill>
                  </a:tcPr>
                </a:tc>
                <a:extLst>
                  <a:ext uri="{0D108BD9-81ED-4DB2-BD59-A6C34878D82A}">
                    <a16:rowId xmlns:a16="http://schemas.microsoft.com/office/drawing/2014/main" val="10000"/>
                  </a:ext>
                </a:extLst>
              </a:tr>
              <a:tr h="381000">
                <a:tc vMerge="1">
                  <a:txBody>
                    <a:bodyPr/>
                    <a:lstStyle/>
                    <a:p>
                      <a:endParaRPr lang="en-US"/>
                    </a:p>
                  </a:txBody>
                  <a:tcPr/>
                </a:tc>
                <a:tc vMerge="1">
                  <a:txBody>
                    <a:bodyPr/>
                    <a:lstStyle/>
                    <a:p>
                      <a:endParaRPr lang="en-US"/>
                    </a:p>
                  </a:txBody>
                  <a:tcPr/>
                </a:tc>
                <a:tc>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EARNED</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SPENT</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SAVED</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vMerge="1">
                  <a:txBody>
                    <a:bodyPr/>
                    <a:lstStyle/>
                    <a:p>
                      <a:endParaRPr lang="en-US"/>
                    </a:p>
                  </a:txBody>
                  <a:tcPr/>
                </a:tc>
                <a:extLst>
                  <a:ext uri="{0D108BD9-81ED-4DB2-BD59-A6C34878D82A}">
                    <a16:rowId xmlns:a16="http://schemas.microsoft.com/office/drawing/2014/main" val="10001"/>
                  </a:ext>
                </a:extLst>
              </a:tr>
              <a:tr h="381000">
                <a:tc>
                  <a:txBody>
                    <a:bodyPr/>
                    <a:lstStyle/>
                    <a:p>
                      <a:pPr marL="0" lvl="0" indent="0" algn="ctr" rtl="0">
                        <a:spcBef>
                          <a:spcPts val="0"/>
                        </a:spcBef>
                        <a:spcAft>
                          <a:spcPts val="0"/>
                        </a:spcAft>
                        <a:buNone/>
                      </a:pPr>
                      <a:r>
                        <a:rPr lang="en-US">
                          <a:solidFill>
                            <a:schemeClr val="dk1"/>
                          </a:solidFill>
                          <a:latin typeface="Calibri"/>
                          <a:ea typeface="Calibri"/>
                          <a:cs typeface="Calibri"/>
                          <a:sym typeface="Calibri"/>
                        </a:rPr>
                        <a:t>1</a:t>
                      </a:r>
                      <a:endParaRPr>
                        <a:solidFill>
                          <a:schemeClr val="dk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US">
                          <a:latin typeface="Calibri"/>
                          <a:ea typeface="Calibri"/>
                          <a:cs typeface="Calibri"/>
                          <a:sym typeface="Calibri"/>
                        </a:rPr>
                        <a:t>Kayla earned $40 mowing lawns. She spent nothing. </a:t>
                      </a:r>
                      <a:endParaRPr>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US">
                          <a:latin typeface="Calibri"/>
                          <a:ea typeface="Calibri"/>
                          <a:cs typeface="Calibri"/>
                          <a:sym typeface="Calibri"/>
                        </a:rPr>
                        <a:t>$40</a:t>
                      </a:r>
                      <a:endParaRPr>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US">
                          <a:latin typeface="Calibri"/>
                          <a:ea typeface="Calibri"/>
                          <a:cs typeface="Calibri"/>
                          <a:sym typeface="Calibri"/>
                        </a:rPr>
                        <a:t>$0</a:t>
                      </a:r>
                      <a:endParaRPr>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US">
                          <a:latin typeface="Calibri"/>
                          <a:ea typeface="Calibri"/>
                          <a:cs typeface="Calibri"/>
                          <a:sym typeface="Calibri"/>
                        </a:rPr>
                        <a:t>$40</a:t>
                      </a:r>
                      <a:endParaRPr>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US" b="1">
                          <a:solidFill>
                            <a:schemeClr val="lt1"/>
                          </a:solidFill>
                          <a:latin typeface="Calibri"/>
                          <a:ea typeface="Calibri"/>
                          <a:cs typeface="Calibri"/>
                          <a:sym typeface="Calibri"/>
                        </a:rPr>
                        <a:t>$40</a:t>
                      </a:r>
                      <a:endParaRPr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104170"/>
                    </a:solidFill>
                  </a:tcPr>
                </a:tc>
                <a:extLst>
                  <a:ext uri="{0D108BD9-81ED-4DB2-BD59-A6C34878D82A}">
                    <a16:rowId xmlns:a16="http://schemas.microsoft.com/office/drawing/2014/main" val="10002"/>
                  </a:ext>
                </a:extLst>
              </a:tr>
              <a:tr h="381000">
                <a:tc>
                  <a:txBody>
                    <a:bodyPr/>
                    <a:lstStyle/>
                    <a:p>
                      <a:pPr marL="0" lvl="0" indent="0" algn="ctr" rtl="0">
                        <a:spcBef>
                          <a:spcPts val="0"/>
                        </a:spcBef>
                        <a:spcAft>
                          <a:spcPts val="0"/>
                        </a:spcAft>
                        <a:buNone/>
                      </a:pPr>
                      <a:r>
                        <a:rPr lang="en-US">
                          <a:solidFill>
                            <a:schemeClr val="dk1"/>
                          </a:solidFill>
                          <a:latin typeface="Calibri"/>
                          <a:ea typeface="Calibri"/>
                          <a:cs typeface="Calibri"/>
                          <a:sym typeface="Calibri"/>
                        </a:rPr>
                        <a:t>2</a:t>
                      </a:r>
                      <a:endParaRPr>
                        <a:solidFill>
                          <a:schemeClr val="dk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US">
                          <a:latin typeface="Calibri"/>
                          <a:ea typeface="Calibri"/>
                          <a:cs typeface="Calibri"/>
                          <a:sym typeface="Calibri"/>
                        </a:rPr>
                        <a:t>Kayla earned $15 looking after a neighbor’s cat and another $10 walking another neighbor’s dog. She spent nothing.</a:t>
                      </a:r>
                      <a:endParaRPr>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US">
                          <a:latin typeface="Calibri"/>
                          <a:ea typeface="Calibri"/>
                          <a:cs typeface="Calibri"/>
                          <a:sym typeface="Calibri"/>
                        </a:rPr>
                        <a:t>$25</a:t>
                      </a:r>
                      <a:endParaRPr>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US">
                          <a:latin typeface="Calibri"/>
                          <a:ea typeface="Calibri"/>
                          <a:cs typeface="Calibri"/>
                          <a:sym typeface="Calibri"/>
                        </a:rPr>
                        <a:t>$0</a:t>
                      </a:r>
                      <a:endParaRPr>
                        <a:latin typeface="Calibri"/>
                        <a:ea typeface="Calibri"/>
                        <a:cs typeface="Calibri"/>
                        <a:sym typeface="Calibri"/>
                      </a:endParaRPr>
                    </a:p>
                  </a:txBody>
                  <a:tcPr marL="91425" marR="91425" marT="91425" marB="91425">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US">
                          <a:latin typeface="Calibri"/>
                          <a:ea typeface="Calibri"/>
                          <a:cs typeface="Calibri"/>
                          <a:sym typeface="Calibri"/>
                        </a:rPr>
                        <a:t>$25</a:t>
                      </a:r>
                      <a:endParaRPr>
                        <a:latin typeface="Calibri"/>
                        <a:ea typeface="Calibri"/>
                        <a:cs typeface="Calibri"/>
                        <a:sym typeface="Calibri"/>
                      </a:endParaRPr>
                    </a:p>
                  </a:txBody>
                  <a:tcPr marL="91425" marR="91425" marT="91425" marB="91425">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US" b="1">
                          <a:solidFill>
                            <a:schemeClr val="lt1"/>
                          </a:solidFill>
                          <a:latin typeface="Calibri"/>
                          <a:ea typeface="Calibri"/>
                          <a:cs typeface="Calibri"/>
                          <a:sym typeface="Calibri"/>
                        </a:rPr>
                        <a:t>$65</a:t>
                      </a:r>
                      <a:endParaRPr b="1">
                        <a:solidFill>
                          <a:schemeClr val="lt1"/>
                        </a:solidFill>
                        <a:latin typeface="Calibri"/>
                        <a:ea typeface="Calibri"/>
                        <a:cs typeface="Calibri"/>
                        <a:sym typeface="Calibri"/>
                      </a:endParaRPr>
                    </a:p>
                  </a:txBody>
                  <a:tcPr marL="91425" marR="91425" marT="91425" marB="91425">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104170"/>
                    </a:solidFill>
                  </a:tcPr>
                </a:tc>
                <a:extLst>
                  <a:ext uri="{0D108BD9-81ED-4DB2-BD59-A6C34878D82A}">
                    <a16:rowId xmlns:a16="http://schemas.microsoft.com/office/drawing/2014/main" val="10003"/>
                  </a:ext>
                </a:extLst>
              </a:tr>
              <a:tr h="381000">
                <a:tc>
                  <a:txBody>
                    <a:bodyPr/>
                    <a:lstStyle/>
                    <a:p>
                      <a:pPr marL="0" lvl="0" indent="0" algn="ctr" rtl="0">
                        <a:spcBef>
                          <a:spcPts val="0"/>
                        </a:spcBef>
                        <a:spcAft>
                          <a:spcPts val="0"/>
                        </a:spcAft>
                        <a:buNone/>
                      </a:pPr>
                      <a:r>
                        <a:rPr lang="en-US">
                          <a:solidFill>
                            <a:schemeClr val="dk1"/>
                          </a:solidFill>
                          <a:latin typeface="Calibri"/>
                          <a:ea typeface="Calibri"/>
                          <a:cs typeface="Calibri"/>
                          <a:sym typeface="Calibri"/>
                        </a:rPr>
                        <a:t>3</a:t>
                      </a:r>
                      <a:endParaRPr>
                        <a:solidFill>
                          <a:schemeClr val="dk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US">
                          <a:latin typeface="Calibri"/>
                          <a:ea typeface="Calibri"/>
                          <a:cs typeface="Calibri"/>
                          <a:sym typeface="Calibri"/>
                        </a:rPr>
                        <a:t>Kayla got $25 from her grandmother for her birthday and earned another $25 raking leaves. She spent nothing.</a:t>
                      </a:r>
                      <a:endParaRPr>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endParaRPr>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T w="9525" cap="flat" cmpd="sng">
                      <a:solidFill>
                        <a:srgbClr val="9E9E9E"/>
                      </a:solidFill>
                      <a:prstDash val="solid"/>
                      <a:round/>
                      <a:headEnd type="none" w="sm" len="sm"/>
                      <a:tailEnd type="none" w="sm" len="sm"/>
                    </a:lnT>
                  </a:tcPr>
                </a:tc>
                <a:tc>
                  <a:txBody>
                    <a:bodyPr/>
                    <a:lstStyle/>
                    <a:p>
                      <a:pPr marL="0" lvl="0" indent="0" algn="ctr" rtl="0">
                        <a:spcBef>
                          <a:spcPts val="0"/>
                        </a:spcBef>
                        <a:spcAft>
                          <a:spcPts val="0"/>
                        </a:spcAft>
                        <a:buNone/>
                      </a:pPr>
                      <a:endParaRPr>
                        <a:latin typeface="Calibri"/>
                        <a:ea typeface="Calibri"/>
                        <a:cs typeface="Calibri"/>
                        <a:sym typeface="Calibri"/>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lgn="ctr" rtl="0">
                        <a:spcBef>
                          <a:spcPts val="0"/>
                        </a:spcBef>
                        <a:spcAft>
                          <a:spcPts val="0"/>
                        </a:spcAft>
                        <a:buNone/>
                      </a:pPr>
                      <a:endParaRPr>
                        <a:latin typeface="Calibri"/>
                        <a:ea typeface="Calibri"/>
                        <a:cs typeface="Calibri"/>
                        <a:sym typeface="Calibri"/>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lgn="ctr" rtl="0">
                        <a:spcBef>
                          <a:spcPts val="0"/>
                        </a:spcBef>
                        <a:spcAft>
                          <a:spcPts val="0"/>
                        </a:spcAft>
                        <a:buNone/>
                      </a:pPr>
                      <a:endParaRPr b="1">
                        <a:solidFill>
                          <a:schemeClr val="lt1"/>
                        </a:solidFill>
                        <a:latin typeface="Calibri"/>
                        <a:ea typeface="Calibri"/>
                        <a:cs typeface="Calibri"/>
                        <a:sym typeface="Calibri"/>
                      </a:endParaRPr>
                    </a:p>
                  </a:txBody>
                  <a:tcPr marL="91425" marR="91425" marT="91425" marB="91425">
                    <a:lnT w="9525" cap="flat" cmpd="sng">
                      <a:solidFill>
                        <a:srgbClr val="9E9E9E"/>
                      </a:solidFill>
                      <a:prstDash val="solid"/>
                      <a:round/>
                      <a:headEnd type="none" w="sm" len="sm"/>
                      <a:tailEnd type="none" w="sm" len="sm"/>
                    </a:lnT>
                    <a:solidFill>
                      <a:srgbClr val="104170"/>
                    </a:solidFill>
                  </a:tcPr>
                </a:tc>
                <a:extLst>
                  <a:ext uri="{0D108BD9-81ED-4DB2-BD59-A6C34878D82A}">
                    <a16:rowId xmlns:a16="http://schemas.microsoft.com/office/drawing/2014/main" val="10004"/>
                  </a:ext>
                </a:extLst>
              </a:tr>
            </a:tbl>
          </a:graphicData>
        </a:graphic>
      </p:graphicFrame>
      <p:sp>
        <p:nvSpPr>
          <p:cNvPr id="3" name="Google Shape;108;p16">
            <a:extLst>
              <a:ext uri="{FF2B5EF4-FFF2-40B4-BE49-F238E27FC236}">
                <a16:creationId xmlns:a16="http://schemas.microsoft.com/office/drawing/2014/main" id="{60846003-C25E-6839-5CBE-43E2A44DA03B}"/>
              </a:ext>
            </a:extLst>
          </p:cNvPr>
          <p:cNvSpPr/>
          <p:nvPr/>
        </p:nvSpPr>
        <p:spPr>
          <a:xfrm>
            <a:off x="0" y="4911365"/>
            <a:ext cx="9144000" cy="232134"/>
          </a:xfrm>
          <a:prstGeom prst="rect">
            <a:avLst/>
          </a:prstGeom>
          <a:solidFill>
            <a:srgbClr val="027FB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7"/>
        <p:cNvGrpSpPr/>
        <p:nvPr/>
      </p:nvGrpSpPr>
      <p:grpSpPr>
        <a:xfrm>
          <a:off x="0" y="0"/>
          <a:ext cx="0" cy="0"/>
          <a:chOff x="0" y="0"/>
          <a:chExt cx="0" cy="0"/>
        </a:xfrm>
      </p:grpSpPr>
      <p:pic>
        <p:nvPicPr>
          <p:cNvPr id="38" name="Google Shape;38;p8"/>
          <p:cNvPicPr preferRelativeResize="0"/>
          <p:nvPr/>
        </p:nvPicPr>
        <p:blipFill>
          <a:blip r:embed="rId3">
            <a:alphaModFix/>
          </a:blip>
          <a:stretch>
            <a:fillRect/>
          </a:stretch>
        </p:blipFill>
        <p:spPr>
          <a:xfrm>
            <a:off x="0" y="0"/>
            <a:ext cx="9144000" cy="5143500"/>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44"/>
          <p:cNvSpPr txBox="1"/>
          <p:nvPr/>
        </p:nvSpPr>
        <p:spPr>
          <a:xfrm>
            <a:off x="445275" y="245875"/>
            <a:ext cx="8451300" cy="650400"/>
          </a:xfrm>
          <a:prstGeom prst="rect">
            <a:avLst/>
          </a:prstGeom>
          <a:noFill/>
          <a:ln>
            <a:noFill/>
          </a:ln>
        </p:spPr>
        <p:txBody>
          <a:bodyPr spcFirstLastPara="1" wrap="square" lIns="91425" tIns="91425" rIns="91425" bIns="91425" anchor="t" anchorCtr="0">
            <a:noAutofit/>
          </a:bodyPr>
          <a:lstStyle/>
          <a:p>
            <a:pPr marL="0" marR="133350" lvl="0" indent="0" algn="ctr" rtl="0">
              <a:lnSpc>
                <a:spcPct val="103750"/>
              </a:lnSpc>
              <a:spcBef>
                <a:spcPts val="1000"/>
              </a:spcBef>
              <a:spcAft>
                <a:spcPts val="1000"/>
              </a:spcAft>
              <a:buClr>
                <a:schemeClr val="dk1"/>
              </a:buClr>
              <a:buSzPts val="1100"/>
              <a:buFont typeface="Arial"/>
              <a:buNone/>
            </a:pPr>
            <a:r>
              <a:rPr lang="en-US" sz="5100" b="1">
                <a:solidFill>
                  <a:schemeClr val="dk2"/>
                </a:solidFill>
                <a:latin typeface="Calibri"/>
                <a:ea typeface="Calibri"/>
                <a:cs typeface="Calibri"/>
                <a:sym typeface="Calibri"/>
              </a:rPr>
              <a:t>Kayla’s Money Journal</a:t>
            </a:r>
            <a:endParaRPr sz="5100" b="1" i="0" u="none" strike="noStrike" cap="none">
              <a:solidFill>
                <a:schemeClr val="dk2"/>
              </a:solidFill>
              <a:latin typeface="Calibri"/>
              <a:ea typeface="Calibri"/>
              <a:cs typeface="Calibri"/>
              <a:sym typeface="Calibri"/>
            </a:endParaRPr>
          </a:p>
        </p:txBody>
      </p:sp>
      <p:graphicFrame>
        <p:nvGraphicFramePr>
          <p:cNvPr id="257" name="Google Shape;257;p44"/>
          <p:cNvGraphicFramePr/>
          <p:nvPr/>
        </p:nvGraphicFramePr>
        <p:xfrm>
          <a:off x="513063" y="1385463"/>
          <a:ext cx="7954175" cy="3108810"/>
        </p:xfrm>
        <a:graphic>
          <a:graphicData uri="http://schemas.openxmlformats.org/drawingml/2006/table">
            <a:tbl>
              <a:tblPr>
                <a:noFill/>
                <a:tableStyleId>{C1F34C06-A464-494B-BEE1-01E272CCF221}</a:tableStyleId>
              </a:tblPr>
              <a:tblGrid>
                <a:gridCol w="851975">
                  <a:extLst>
                    <a:ext uri="{9D8B030D-6E8A-4147-A177-3AD203B41FA5}">
                      <a16:colId xmlns:a16="http://schemas.microsoft.com/office/drawing/2014/main" val="20000"/>
                    </a:ext>
                  </a:extLst>
                </a:gridCol>
                <a:gridCol w="3538000">
                  <a:extLst>
                    <a:ext uri="{9D8B030D-6E8A-4147-A177-3AD203B41FA5}">
                      <a16:colId xmlns:a16="http://schemas.microsoft.com/office/drawing/2014/main" val="20001"/>
                    </a:ext>
                  </a:extLst>
                </a:gridCol>
                <a:gridCol w="891050">
                  <a:extLst>
                    <a:ext uri="{9D8B030D-6E8A-4147-A177-3AD203B41FA5}">
                      <a16:colId xmlns:a16="http://schemas.microsoft.com/office/drawing/2014/main" val="20002"/>
                    </a:ext>
                  </a:extLst>
                </a:gridCol>
                <a:gridCol w="891050">
                  <a:extLst>
                    <a:ext uri="{9D8B030D-6E8A-4147-A177-3AD203B41FA5}">
                      <a16:colId xmlns:a16="http://schemas.microsoft.com/office/drawing/2014/main" val="20003"/>
                    </a:ext>
                  </a:extLst>
                </a:gridCol>
                <a:gridCol w="891050">
                  <a:extLst>
                    <a:ext uri="{9D8B030D-6E8A-4147-A177-3AD203B41FA5}">
                      <a16:colId xmlns:a16="http://schemas.microsoft.com/office/drawing/2014/main" val="20004"/>
                    </a:ext>
                  </a:extLst>
                </a:gridCol>
                <a:gridCol w="891050">
                  <a:extLst>
                    <a:ext uri="{9D8B030D-6E8A-4147-A177-3AD203B41FA5}">
                      <a16:colId xmlns:a16="http://schemas.microsoft.com/office/drawing/2014/main" val="20005"/>
                    </a:ext>
                  </a:extLst>
                </a:gridCol>
              </a:tblGrid>
              <a:tr h="381000">
                <a:tc rowSpan="2">
                  <a:txBody>
                    <a:bodyPr/>
                    <a:lstStyle/>
                    <a:p>
                      <a:pPr marL="0" lvl="0" indent="0" algn="ctr" rtl="0">
                        <a:spcBef>
                          <a:spcPts val="0"/>
                        </a:spcBef>
                        <a:spcAft>
                          <a:spcPts val="0"/>
                        </a:spcAft>
                        <a:buNone/>
                      </a:pPr>
                      <a:r>
                        <a:rPr lang="en-US" b="1">
                          <a:solidFill>
                            <a:schemeClr val="lt1"/>
                          </a:solidFill>
                          <a:latin typeface="Calibri"/>
                          <a:ea typeface="Calibri"/>
                          <a:cs typeface="Calibri"/>
                          <a:sym typeface="Calibri"/>
                        </a:rPr>
                        <a:t>MONTH</a:t>
                      </a:r>
                      <a:endParaRPr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rowSpan="2">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SUMMARY</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gridSpan="3">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AMOUNT FOR THE MONTH</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hMerge="1">
                  <a:txBody>
                    <a:bodyPr/>
                    <a:lstStyle/>
                    <a:p>
                      <a:endParaRPr lang="en-US"/>
                    </a:p>
                  </a:txBody>
                  <a:tcPr/>
                </a:tc>
                <a:tc hMerge="1">
                  <a:txBody>
                    <a:bodyPr/>
                    <a:lstStyle/>
                    <a:p>
                      <a:endParaRPr lang="en-US"/>
                    </a:p>
                  </a:txBody>
                  <a:tcPr/>
                </a:tc>
                <a:tc rowSpan="2">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TOTAL</a:t>
                      </a:r>
                      <a:endParaRPr sz="1600" b="1">
                        <a:solidFill>
                          <a:schemeClr val="lt1"/>
                        </a:solidFill>
                        <a:latin typeface="Calibri"/>
                        <a:ea typeface="Calibri"/>
                        <a:cs typeface="Calibri"/>
                        <a:sym typeface="Calibri"/>
                      </a:endParaRPr>
                    </a:p>
                    <a:p>
                      <a:pPr marL="0" lvl="0" indent="0" algn="ctr" rtl="0">
                        <a:spcBef>
                          <a:spcPts val="0"/>
                        </a:spcBef>
                        <a:spcAft>
                          <a:spcPts val="0"/>
                        </a:spcAft>
                        <a:buNone/>
                      </a:pPr>
                      <a:r>
                        <a:rPr lang="en-US" sz="1600" b="1">
                          <a:solidFill>
                            <a:schemeClr val="lt1"/>
                          </a:solidFill>
                          <a:latin typeface="Calibri"/>
                          <a:ea typeface="Calibri"/>
                          <a:cs typeface="Calibri"/>
                          <a:sym typeface="Calibri"/>
                        </a:rPr>
                        <a:t>SAVED</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104170"/>
                    </a:solidFill>
                  </a:tcPr>
                </a:tc>
                <a:extLst>
                  <a:ext uri="{0D108BD9-81ED-4DB2-BD59-A6C34878D82A}">
                    <a16:rowId xmlns:a16="http://schemas.microsoft.com/office/drawing/2014/main" val="10000"/>
                  </a:ext>
                </a:extLst>
              </a:tr>
              <a:tr h="381000">
                <a:tc vMerge="1">
                  <a:txBody>
                    <a:bodyPr/>
                    <a:lstStyle/>
                    <a:p>
                      <a:endParaRPr lang="en-US"/>
                    </a:p>
                  </a:txBody>
                  <a:tcPr/>
                </a:tc>
                <a:tc vMerge="1">
                  <a:txBody>
                    <a:bodyPr/>
                    <a:lstStyle/>
                    <a:p>
                      <a:endParaRPr lang="en-US"/>
                    </a:p>
                  </a:txBody>
                  <a:tcPr/>
                </a:tc>
                <a:tc>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EARNED</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SPENT</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SAVED</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vMerge="1">
                  <a:txBody>
                    <a:bodyPr/>
                    <a:lstStyle/>
                    <a:p>
                      <a:endParaRPr lang="en-US"/>
                    </a:p>
                  </a:txBody>
                  <a:tcPr/>
                </a:tc>
                <a:extLst>
                  <a:ext uri="{0D108BD9-81ED-4DB2-BD59-A6C34878D82A}">
                    <a16:rowId xmlns:a16="http://schemas.microsoft.com/office/drawing/2014/main" val="10001"/>
                  </a:ext>
                </a:extLst>
              </a:tr>
              <a:tr h="381000">
                <a:tc>
                  <a:txBody>
                    <a:bodyPr/>
                    <a:lstStyle/>
                    <a:p>
                      <a:pPr marL="0" lvl="0" indent="0" algn="ctr" rtl="0">
                        <a:spcBef>
                          <a:spcPts val="0"/>
                        </a:spcBef>
                        <a:spcAft>
                          <a:spcPts val="0"/>
                        </a:spcAft>
                        <a:buNone/>
                      </a:pPr>
                      <a:r>
                        <a:rPr lang="en-US">
                          <a:solidFill>
                            <a:schemeClr val="dk1"/>
                          </a:solidFill>
                          <a:latin typeface="Calibri"/>
                          <a:ea typeface="Calibri"/>
                          <a:cs typeface="Calibri"/>
                          <a:sym typeface="Calibri"/>
                        </a:rPr>
                        <a:t>1</a:t>
                      </a:r>
                      <a:endParaRPr>
                        <a:solidFill>
                          <a:schemeClr val="dk1"/>
                        </a:solidFill>
                        <a:latin typeface="Calibri"/>
                        <a:ea typeface="Calibri"/>
                        <a:cs typeface="Calibri"/>
                        <a:sym typeface="Calibri"/>
                      </a:endParaRPr>
                    </a:p>
                  </a:txBody>
                  <a:tcPr marL="91425" marR="91425" marT="91425" marB="91425">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tcPr>
                </a:tc>
                <a:tc>
                  <a:txBody>
                    <a:bodyPr/>
                    <a:lstStyle/>
                    <a:p>
                      <a:pPr marL="0" lvl="0" indent="0" algn="ctr" rtl="0">
                        <a:spcBef>
                          <a:spcPts val="0"/>
                        </a:spcBef>
                        <a:spcAft>
                          <a:spcPts val="0"/>
                        </a:spcAft>
                        <a:buNone/>
                      </a:pPr>
                      <a:r>
                        <a:rPr lang="en-US">
                          <a:latin typeface="Calibri"/>
                          <a:ea typeface="Calibri"/>
                          <a:cs typeface="Calibri"/>
                          <a:sym typeface="Calibri"/>
                        </a:rPr>
                        <a:t>Kayla earned $40 mowing lawns. She spent nothing. </a:t>
                      </a:r>
                      <a:endParaRPr>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US">
                          <a:latin typeface="Calibri"/>
                          <a:ea typeface="Calibri"/>
                          <a:cs typeface="Calibri"/>
                          <a:sym typeface="Calibri"/>
                        </a:rPr>
                        <a:t>$40</a:t>
                      </a:r>
                      <a:endParaRPr>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T w="9525" cap="flat" cmpd="sng">
                      <a:solidFill>
                        <a:srgbClr val="9E9E9E"/>
                      </a:solidFill>
                      <a:prstDash val="solid"/>
                      <a:round/>
                      <a:headEnd type="none" w="sm" len="sm"/>
                      <a:tailEnd type="none" w="sm" len="sm"/>
                    </a:lnT>
                  </a:tcPr>
                </a:tc>
                <a:tc>
                  <a:txBody>
                    <a:bodyPr/>
                    <a:lstStyle/>
                    <a:p>
                      <a:pPr marL="0" lvl="0" indent="0" algn="ctr" rtl="0">
                        <a:spcBef>
                          <a:spcPts val="0"/>
                        </a:spcBef>
                        <a:spcAft>
                          <a:spcPts val="0"/>
                        </a:spcAft>
                        <a:buNone/>
                      </a:pPr>
                      <a:r>
                        <a:rPr lang="en-US">
                          <a:latin typeface="Calibri"/>
                          <a:ea typeface="Calibri"/>
                          <a:cs typeface="Calibri"/>
                          <a:sym typeface="Calibri"/>
                        </a:rPr>
                        <a:t>$0</a:t>
                      </a:r>
                      <a:endParaRPr>
                        <a:latin typeface="Calibri"/>
                        <a:ea typeface="Calibri"/>
                        <a:cs typeface="Calibri"/>
                        <a:sym typeface="Calibri"/>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lgn="ctr" rtl="0">
                        <a:spcBef>
                          <a:spcPts val="0"/>
                        </a:spcBef>
                        <a:spcAft>
                          <a:spcPts val="0"/>
                        </a:spcAft>
                        <a:buNone/>
                      </a:pPr>
                      <a:r>
                        <a:rPr lang="en-US">
                          <a:latin typeface="Calibri"/>
                          <a:ea typeface="Calibri"/>
                          <a:cs typeface="Calibri"/>
                          <a:sym typeface="Calibri"/>
                        </a:rPr>
                        <a:t>$40</a:t>
                      </a:r>
                      <a:endParaRPr>
                        <a:latin typeface="Calibri"/>
                        <a:ea typeface="Calibri"/>
                        <a:cs typeface="Calibri"/>
                        <a:sym typeface="Calibri"/>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lgn="ctr" rtl="0">
                        <a:spcBef>
                          <a:spcPts val="0"/>
                        </a:spcBef>
                        <a:spcAft>
                          <a:spcPts val="0"/>
                        </a:spcAft>
                        <a:buNone/>
                      </a:pPr>
                      <a:r>
                        <a:rPr lang="en-US" b="1">
                          <a:solidFill>
                            <a:schemeClr val="lt1"/>
                          </a:solidFill>
                          <a:latin typeface="Calibri"/>
                          <a:ea typeface="Calibri"/>
                          <a:cs typeface="Calibri"/>
                          <a:sym typeface="Calibri"/>
                        </a:rPr>
                        <a:t>$40</a:t>
                      </a:r>
                      <a:endParaRPr b="1">
                        <a:solidFill>
                          <a:schemeClr val="lt1"/>
                        </a:solidFill>
                        <a:latin typeface="Calibri"/>
                        <a:ea typeface="Calibri"/>
                        <a:cs typeface="Calibri"/>
                        <a:sym typeface="Calibri"/>
                      </a:endParaRPr>
                    </a:p>
                  </a:txBody>
                  <a:tcPr marL="91425" marR="91425" marT="91425" marB="91425">
                    <a:lnT w="9525" cap="flat" cmpd="sng">
                      <a:solidFill>
                        <a:srgbClr val="9E9E9E"/>
                      </a:solidFill>
                      <a:prstDash val="solid"/>
                      <a:round/>
                      <a:headEnd type="none" w="sm" len="sm"/>
                      <a:tailEnd type="none" w="sm" len="sm"/>
                    </a:lnT>
                    <a:solidFill>
                      <a:srgbClr val="104170"/>
                    </a:solidFill>
                  </a:tcPr>
                </a:tc>
                <a:extLst>
                  <a:ext uri="{0D108BD9-81ED-4DB2-BD59-A6C34878D82A}">
                    <a16:rowId xmlns:a16="http://schemas.microsoft.com/office/drawing/2014/main" val="10002"/>
                  </a:ext>
                </a:extLst>
              </a:tr>
              <a:tr h="381000">
                <a:tc>
                  <a:txBody>
                    <a:bodyPr/>
                    <a:lstStyle/>
                    <a:p>
                      <a:pPr marL="0" lvl="0" indent="0" algn="ctr" rtl="0">
                        <a:spcBef>
                          <a:spcPts val="0"/>
                        </a:spcBef>
                        <a:spcAft>
                          <a:spcPts val="0"/>
                        </a:spcAft>
                        <a:buNone/>
                      </a:pPr>
                      <a:r>
                        <a:rPr lang="en-US">
                          <a:solidFill>
                            <a:schemeClr val="dk1"/>
                          </a:solidFill>
                          <a:latin typeface="Calibri"/>
                          <a:ea typeface="Calibri"/>
                          <a:cs typeface="Calibri"/>
                          <a:sym typeface="Calibri"/>
                        </a:rPr>
                        <a:t>2</a:t>
                      </a:r>
                      <a:endParaRPr>
                        <a:solidFill>
                          <a:schemeClr val="dk1"/>
                        </a:solidFill>
                        <a:latin typeface="Calibri"/>
                        <a:ea typeface="Calibri"/>
                        <a:cs typeface="Calibri"/>
                        <a:sym typeface="Calibri"/>
                      </a:endParaRPr>
                    </a:p>
                  </a:txBody>
                  <a:tcPr marL="91425" marR="91425" marT="91425" marB="91425">
                    <a:lnR w="9525" cap="flat" cmpd="sng">
                      <a:solidFill>
                        <a:srgbClr val="9E9E9E"/>
                      </a:solidFill>
                      <a:prstDash val="solid"/>
                      <a:round/>
                      <a:headEnd type="none" w="sm" len="sm"/>
                      <a:tailEnd type="none" w="sm" len="sm"/>
                    </a:lnR>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US">
                          <a:latin typeface="Calibri"/>
                          <a:ea typeface="Calibri"/>
                          <a:cs typeface="Calibri"/>
                          <a:sym typeface="Calibri"/>
                        </a:rPr>
                        <a:t>Kayla earned $15 looking after a neighbor’s cat and another $10 walking another neighbor’s dog. She spent nothing.</a:t>
                      </a:r>
                      <a:endParaRPr>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US">
                          <a:latin typeface="Calibri"/>
                          <a:ea typeface="Calibri"/>
                          <a:cs typeface="Calibri"/>
                          <a:sym typeface="Calibri"/>
                        </a:rPr>
                        <a:t>$25</a:t>
                      </a:r>
                      <a:endParaRPr>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tcPr>
                </a:tc>
                <a:tc>
                  <a:txBody>
                    <a:bodyPr/>
                    <a:lstStyle/>
                    <a:p>
                      <a:pPr marL="0" lvl="0" indent="0" algn="ctr" rtl="0">
                        <a:spcBef>
                          <a:spcPts val="0"/>
                        </a:spcBef>
                        <a:spcAft>
                          <a:spcPts val="0"/>
                        </a:spcAft>
                        <a:buNone/>
                      </a:pPr>
                      <a:r>
                        <a:rPr lang="en-US">
                          <a:latin typeface="Calibri"/>
                          <a:ea typeface="Calibri"/>
                          <a:cs typeface="Calibri"/>
                          <a:sym typeface="Calibri"/>
                        </a:rPr>
                        <a:t>$0</a:t>
                      </a:r>
                      <a:endParaRPr>
                        <a:latin typeface="Calibri"/>
                        <a:ea typeface="Calibri"/>
                        <a:cs typeface="Calibri"/>
                        <a:sym typeface="Calibri"/>
                      </a:endParaRPr>
                    </a:p>
                  </a:txBody>
                  <a:tcPr marL="91425" marR="91425" marT="91425" marB="91425"/>
                </a:tc>
                <a:tc>
                  <a:txBody>
                    <a:bodyPr/>
                    <a:lstStyle/>
                    <a:p>
                      <a:pPr marL="0" lvl="0" indent="0" algn="ctr" rtl="0">
                        <a:spcBef>
                          <a:spcPts val="0"/>
                        </a:spcBef>
                        <a:spcAft>
                          <a:spcPts val="0"/>
                        </a:spcAft>
                        <a:buNone/>
                      </a:pPr>
                      <a:r>
                        <a:rPr lang="en-US">
                          <a:latin typeface="Calibri"/>
                          <a:ea typeface="Calibri"/>
                          <a:cs typeface="Calibri"/>
                          <a:sym typeface="Calibri"/>
                        </a:rPr>
                        <a:t>$25</a:t>
                      </a:r>
                      <a:endParaRPr>
                        <a:latin typeface="Calibri"/>
                        <a:ea typeface="Calibri"/>
                        <a:cs typeface="Calibri"/>
                        <a:sym typeface="Calibri"/>
                      </a:endParaRPr>
                    </a:p>
                  </a:txBody>
                  <a:tcPr marL="91425" marR="91425" marT="91425" marB="91425"/>
                </a:tc>
                <a:tc>
                  <a:txBody>
                    <a:bodyPr/>
                    <a:lstStyle/>
                    <a:p>
                      <a:pPr marL="0" lvl="0" indent="0" algn="ctr" rtl="0">
                        <a:spcBef>
                          <a:spcPts val="0"/>
                        </a:spcBef>
                        <a:spcAft>
                          <a:spcPts val="0"/>
                        </a:spcAft>
                        <a:buNone/>
                      </a:pPr>
                      <a:r>
                        <a:rPr lang="en-US" b="1">
                          <a:solidFill>
                            <a:schemeClr val="lt1"/>
                          </a:solidFill>
                          <a:latin typeface="Calibri"/>
                          <a:ea typeface="Calibri"/>
                          <a:cs typeface="Calibri"/>
                          <a:sym typeface="Calibri"/>
                        </a:rPr>
                        <a:t>$65</a:t>
                      </a:r>
                      <a:endParaRPr b="1">
                        <a:solidFill>
                          <a:schemeClr val="lt1"/>
                        </a:solidFill>
                        <a:latin typeface="Calibri"/>
                        <a:ea typeface="Calibri"/>
                        <a:cs typeface="Calibri"/>
                        <a:sym typeface="Calibri"/>
                      </a:endParaRPr>
                    </a:p>
                  </a:txBody>
                  <a:tcPr marL="91425" marR="91425" marT="91425" marB="91425">
                    <a:solidFill>
                      <a:srgbClr val="104170"/>
                    </a:solidFill>
                  </a:tcPr>
                </a:tc>
                <a:extLst>
                  <a:ext uri="{0D108BD9-81ED-4DB2-BD59-A6C34878D82A}">
                    <a16:rowId xmlns:a16="http://schemas.microsoft.com/office/drawing/2014/main" val="10003"/>
                  </a:ext>
                </a:extLst>
              </a:tr>
              <a:tr h="381000">
                <a:tc>
                  <a:txBody>
                    <a:bodyPr/>
                    <a:lstStyle/>
                    <a:p>
                      <a:pPr marL="0" lvl="0" indent="0" algn="ctr" rtl="0">
                        <a:spcBef>
                          <a:spcPts val="0"/>
                        </a:spcBef>
                        <a:spcAft>
                          <a:spcPts val="0"/>
                        </a:spcAft>
                        <a:buNone/>
                      </a:pPr>
                      <a:r>
                        <a:rPr lang="en-US">
                          <a:solidFill>
                            <a:schemeClr val="dk1"/>
                          </a:solidFill>
                          <a:latin typeface="Calibri"/>
                          <a:ea typeface="Calibri"/>
                          <a:cs typeface="Calibri"/>
                          <a:sym typeface="Calibri"/>
                        </a:rPr>
                        <a:t>3</a:t>
                      </a:r>
                      <a:endParaRPr>
                        <a:solidFill>
                          <a:schemeClr val="dk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US">
                          <a:latin typeface="Calibri"/>
                          <a:ea typeface="Calibri"/>
                          <a:cs typeface="Calibri"/>
                          <a:sym typeface="Calibri"/>
                        </a:rPr>
                        <a:t>Kayla got $25 from her grandmother for her birthday and earned another $25 raking leaves. She spent nothing.</a:t>
                      </a:r>
                      <a:endParaRPr>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US">
                          <a:latin typeface="Calibri"/>
                          <a:ea typeface="Calibri"/>
                          <a:cs typeface="Calibri"/>
                          <a:sym typeface="Calibri"/>
                        </a:rPr>
                        <a:t>$50</a:t>
                      </a:r>
                      <a:endParaRPr>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tcPr>
                </a:tc>
                <a:tc>
                  <a:txBody>
                    <a:bodyPr/>
                    <a:lstStyle/>
                    <a:p>
                      <a:pPr marL="0" lvl="0" indent="0" algn="ctr" rtl="0">
                        <a:spcBef>
                          <a:spcPts val="0"/>
                        </a:spcBef>
                        <a:spcAft>
                          <a:spcPts val="0"/>
                        </a:spcAft>
                        <a:buNone/>
                      </a:pPr>
                      <a:r>
                        <a:rPr lang="en-US">
                          <a:latin typeface="Calibri"/>
                          <a:ea typeface="Calibri"/>
                          <a:cs typeface="Calibri"/>
                          <a:sym typeface="Calibri"/>
                        </a:rPr>
                        <a:t>$0</a:t>
                      </a:r>
                      <a:endParaRPr>
                        <a:latin typeface="Calibri"/>
                        <a:ea typeface="Calibri"/>
                        <a:cs typeface="Calibri"/>
                        <a:sym typeface="Calibri"/>
                      </a:endParaRPr>
                    </a:p>
                  </a:txBody>
                  <a:tcPr marL="91425" marR="91425" marT="91425" marB="91425"/>
                </a:tc>
                <a:tc>
                  <a:txBody>
                    <a:bodyPr/>
                    <a:lstStyle/>
                    <a:p>
                      <a:pPr marL="0" lvl="0" indent="0" algn="ctr" rtl="0">
                        <a:spcBef>
                          <a:spcPts val="0"/>
                        </a:spcBef>
                        <a:spcAft>
                          <a:spcPts val="0"/>
                        </a:spcAft>
                        <a:buNone/>
                      </a:pPr>
                      <a:r>
                        <a:rPr lang="en-US">
                          <a:solidFill>
                            <a:schemeClr val="dk1"/>
                          </a:solidFill>
                          <a:latin typeface="Calibri"/>
                          <a:ea typeface="Calibri"/>
                          <a:cs typeface="Calibri"/>
                          <a:sym typeface="Calibri"/>
                        </a:rPr>
                        <a:t>$50</a:t>
                      </a:r>
                      <a:endParaRPr>
                        <a:solidFill>
                          <a:schemeClr val="dk1"/>
                        </a:solidFill>
                        <a:latin typeface="Calibri"/>
                        <a:ea typeface="Calibri"/>
                        <a:cs typeface="Calibri"/>
                        <a:sym typeface="Calibri"/>
                      </a:endParaRPr>
                    </a:p>
                  </a:txBody>
                  <a:tcPr marL="91425" marR="91425" marT="91425" marB="91425"/>
                </a:tc>
                <a:tc>
                  <a:txBody>
                    <a:bodyPr/>
                    <a:lstStyle/>
                    <a:p>
                      <a:pPr marL="0" lvl="0" indent="0" algn="ctr" rtl="0">
                        <a:spcBef>
                          <a:spcPts val="0"/>
                        </a:spcBef>
                        <a:spcAft>
                          <a:spcPts val="0"/>
                        </a:spcAft>
                        <a:buNone/>
                      </a:pPr>
                      <a:r>
                        <a:rPr lang="en-US" b="1">
                          <a:solidFill>
                            <a:schemeClr val="lt1"/>
                          </a:solidFill>
                          <a:latin typeface="Calibri"/>
                          <a:ea typeface="Calibri"/>
                          <a:cs typeface="Calibri"/>
                          <a:sym typeface="Calibri"/>
                        </a:rPr>
                        <a:t>$115</a:t>
                      </a:r>
                      <a:endParaRPr b="1">
                        <a:solidFill>
                          <a:schemeClr val="lt1"/>
                        </a:solidFill>
                        <a:latin typeface="Calibri"/>
                        <a:ea typeface="Calibri"/>
                        <a:cs typeface="Calibri"/>
                        <a:sym typeface="Calibri"/>
                      </a:endParaRPr>
                    </a:p>
                  </a:txBody>
                  <a:tcPr marL="91425" marR="91425" marT="91425" marB="91425">
                    <a:solidFill>
                      <a:srgbClr val="104170"/>
                    </a:solidFill>
                  </a:tcPr>
                </a:tc>
                <a:extLst>
                  <a:ext uri="{0D108BD9-81ED-4DB2-BD59-A6C34878D82A}">
                    <a16:rowId xmlns:a16="http://schemas.microsoft.com/office/drawing/2014/main" val="10004"/>
                  </a:ext>
                </a:extLst>
              </a:tr>
            </a:tbl>
          </a:graphicData>
        </a:graphic>
      </p:graphicFrame>
      <p:sp>
        <p:nvSpPr>
          <p:cNvPr id="3" name="Google Shape;108;p16">
            <a:extLst>
              <a:ext uri="{FF2B5EF4-FFF2-40B4-BE49-F238E27FC236}">
                <a16:creationId xmlns:a16="http://schemas.microsoft.com/office/drawing/2014/main" id="{FB6DC9FF-6A59-9E9E-4CC3-5CF1E8A691BE}"/>
              </a:ext>
            </a:extLst>
          </p:cNvPr>
          <p:cNvSpPr/>
          <p:nvPr/>
        </p:nvSpPr>
        <p:spPr>
          <a:xfrm>
            <a:off x="0" y="4911365"/>
            <a:ext cx="9144000" cy="232134"/>
          </a:xfrm>
          <a:prstGeom prst="rect">
            <a:avLst/>
          </a:prstGeom>
          <a:solidFill>
            <a:srgbClr val="027FB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45"/>
          <p:cNvSpPr txBox="1"/>
          <p:nvPr/>
        </p:nvSpPr>
        <p:spPr>
          <a:xfrm>
            <a:off x="346350" y="0"/>
            <a:ext cx="8451300" cy="650400"/>
          </a:xfrm>
          <a:prstGeom prst="rect">
            <a:avLst/>
          </a:prstGeom>
          <a:noFill/>
          <a:ln>
            <a:noFill/>
          </a:ln>
        </p:spPr>
        <p:txBody>
          <a:bodyPr spcFirstLastPara="1" wrap="square" lIns="91425" tIns="91425" rIns="91425" bIns="91425" anchor="t" anchorCtr="0">
            <a:noAutofit/>
          </a:bodyPr>
          <a:lstStyle/>
          <a:p>
            <a:pPr marL="0" marR="133350" lvl="0" indent="0" algn="ctr" rtl="0">
              <a:lnSpc>
                <a:spcPct val="103750"/>
              </a:lnSpc>
              <a:spcBef>
                <a:spcPts val="1000"/>
              </a:spcBef>
              <a:spcAft>
                <a:spcPts val="1000"/>
              </a:spcAft>
              <a:buClr>
                <a:schemeClr val="dk1"/>
              </a:buClr>
              <a:buSzPts val="1100"/>
              <a:buFont typeface="Arial"/>
              <a:buNone/>
            </a:pPr>
            <a:r>
              <a:rPr lang="en-US" sz="5100" b="1" dirty="0">
                <a:solidFill>
                  <a:schemeClr val="dk2"/>
                </a:solidFill>
                <a:latin typeface="Calibri"/>
                <a:ea typeface="Calibri"/>
                <a:cs typeface="Calibri"/>
                <a:sym typeface="Calibri"/>
              </a:rPr>
              <a:t>Todd’s Money Journal</a:t>
            </a:r>
            <a:endParaRPr sz="5100" b="1" i="0" u="none" strike="noStrike" cap="none" dirty="0">
              <a:solidFill>
                <a:schemeClr val="dk2"/>
              </a:solidFill>
              <a:latin typeface="Calibri"/>
              <a:ea typeface="Calibri"/>
              <a:cs typeface="Calibri"/>
              <a:sym typeface="Calibri"/>
            </a:endParaRPr>
          </a:p>
        </p:txBody>
      </p:sp>
      <p:graphicFrame>
        <p:nvGraphicFramePr>
          <p:cNvPr id="264" name="Google Shape;264;p45"/>
          <p:cNvGraphicFramePr/>
          <p:nvPr>
            <p:extLst>
              <p:ext uri="{D42A27DB-BD31-4B8C-83A1-F6EECF244321}">
                <p14:modId xmlns:p14="http://schemas.microsoft.com/office/powerpoint/2010/main" val="182778092"/>
              </p:ext>
            </p:extLst>
          </p:nvPr>
        </p:nvGraphicFramePr>
        <p:xfrm>
          <a:off x="594912" y="1079106"/>
          <a:ext cx="7954175" cy="3535530"/>
        </p:xfrm>
        <a:graphic>
          <a:graphicData uri="http://schemas.openxmlformats.org/drawingml/2006/table">
            <a:tbl>
              <a:tblPr>
                <a:noFill/>
                <a:tableStyleId>{C1F34C06-A464-494B-BEE1-01E272CCF221}</a:tableStyleId>
              </a:tblPr>
              <a:tblGrid>
                <a:gridCol w="779275">
                  <a:extLst>
                    <a:ext uri="{9D8B030D-6E8A-4147-A177-3AD203B41FA5}">
                      <a16:colId xmlns:a16="http://schemas.microsoft.com/office/drawing/2014/main" val="20000"/>
                    </a:ext>
                  </a:extLst>
                </a:gridCol>
                <a:gridCol w="3801525">
                  <a:extLst>
                    <a:ext uri="{9D8B030D-6E8A-4147-A177-3AD203B41FA5}">
                      <a16:colId xmlns:a16="http://schemas.microsoft.com/office/drawing/2014/main" val="20001"/>
                    </a:ext>
                  </a:extLst>
                </a:gridCol>
                <a:gridCol w="881975">
                  <a:extLst>
                    <a:ext uri="{9D8B030D-6E8A-4147-A177-3AD203B41FA5}">
                      <a16:colId xmlns:a16="http://schemas.microsoft.com/office/drawing/2014/main" val="20002"/>
                    </a:ext>
                  </a:extLst>
                </a:gridCol>
                <a:gridCol w="881975">
                  <a:extLst>
                    <a:ext uri="{9D8B030D-6E8A-4147-A177-3AD203B41FA5}">
                      <a16:colId xmlns:a16="http://schemas.microsoft.com/office/drawing/2014/main" val="20003"/>
                    </a:ext>
                  </a:extLst>
                </a:gridCol>
                <a:gridCol w="827425">
                  <a:extLst>
                    <a:ext uri="{9D8B030D-6E8A-4147-A177-3AD203B41FA5}">
                      <a16:colId xmlns:a16="http://schemas.microsoft.com/office/drawing/2014/main" val="20004"/>
                    </a:ext>
                  </a:extLst>
                </a:gridCol>
                <a:gridCol w="782000">
                  <a:extLst>
                    <a:ext uri="{9D8B030D-6E8A-4147-A177-3AD203B41FA5}">
                      <a16:colId xmlns:a16="http://schemas.microsoft.com/office/drawing/2014/main" val="20005"/>
                    </a:ext>
                  </a:extLst>
                </a:gridCol>
              </a:tblGrid>
              <a:tr h="381000">
                <a:tc rowSpan="2">
                  <a:txBody>
                    <a:bodyPr/>
                    <a:lstStyle/>
                    <a:p>
                      <a:pPr marL="0" lvl="0" indent="0" algn="ctr" rtl="0">
                        <a:spcBef>
                          <a:spcPts val="0"/>
                        </a:spcBef>
                        <a:spcAft>
                          <a:spcPts val="0"/>
                        </a:spcAft>
                        <a:buNone/>
                      </a:pPr>
                      <a:r>
                        <a:rPr lang="en-US" b="1">
                          <a:solidFill>
                            <a:schemeClr val="lt1"/>
                          </a:solidFill>
                          <a:latin typeface="Calibri"/>
                          <a:ea typeface="Calibri"/>
                          <a:cs typeface="Calibri"/>
                          <a:sym typeface="Calibri"/>
                        </a:rPr>
                        <a:t>MONTH</a:t>
                      </a:r>
                      <a:endParaRPr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rowSpan="2">
                  <a:txBody>
                    <a:bodyPr/>
                    <a:lstStyle/>
                    <a:p>
                      <a:pPr marL="0" lvl="0" indent="0" algn="ctr" rtl="0">
                        <a:spcBef>
                          <a:spcPts val="0"/>
                        </a:spcBef>
                        <a:spcAft>
                          <a:spcPts val="0"/>
                        </a:spcAft>
                        <a:buNone/>
                      </a:pPr>
                      <a:r>
                        <a:rPr lang="en-US" sz="1600" b="1" dirty="0">
                          <a:solidFill>
                            <a:schemeClr val="lt1"/>
                          </a:solidFill>
                          <a:latin typeface="Calibri"/>
                          <a:ea typeface="Calibri"/>
                          <a:cs typeface="Calibri"/>
                          <a:sym typeface="Calibri"/>
                        </a:rPr>
                        <a:t>SUMMARY</a:t>
                      </a:r>
                      <a:endParaRPr sz="1600" b="1" dirty="0">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gridSpan="3">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AMOUNT FOR THE MONTH</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hMerge="1">
                  <a:txBody>
                    <a:bodyPr/>
                    <a:lstStyle/>
                    <a:p>
                      <a:endParaRPr lang="en-US"/>
                    </a:p>
                  </a:txBody>
                  <a:tcPr/>
                </a:tc>
                <a:tc hMerge="1">
                  <a:txBody>
                    <a:bodyPr/>
                    <a:lstStyle/>
                    <a:p>
                      <a:endParaRPr lang="en-US"/>
                    </a:p>
                  </a:txBody>
                  <a:tcPr/>
                </a:tc>
                <a:tc rowSpan="2">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TOTAL</a:t>
                      </a:r>
                      <a:endParaRPr sz="1600" b="1">
                        <a:solidFill>
                          <a:schemeClr val="lt1"/>
                        </a:solidFill>
                        <a:latin typeface="Calibri"/>
                        <a:ea typeface="Calibri"/>
                        <a:cs typeface="Calibri"/>
                        <a:sym typeface="Calibri"/>
                      </a:endParaRPr>
                    </a:p>
                    <a:p>
                      <a:pPr marL="0" lvl="0" indent="0" algn="ctr" rtl="0">
                        <a:spcBef>
                          <a:spcPts val="0"/>
                        </a:spcBef>
                        <a:spcAft>
                          <a:spcPts val="0"/>
                        </a:spcAft>
                        <a:buNone/>
                      </a:pPr>
                      <a:r>
                        <a:rPr lang="en-US" sz="1600" b="1">
                          <a:solidFill>
                            <a:schemeClr val="lt1"/>
                          </a:solidFill>
                          <a:latin typeface="Calibri"/>
                          <a:ea typeface="Calibri"/>
                          <a:cs typeface="Calibri"/>
                          <a:sym typeface="Calibri"/>
                        </a:rPr>
                        <a:t>SAVED</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104170"/>
                    </a:solidFill>
                  </a:tcPr>
                </a:tc>
                <a:extLst>
                  <a:ext uri="{0D108BD9-81ED-4DB2-BD59-A6C34878D82A}">
                    <a16:rowId xmlns:a16="http://schemas.microsoft.com/office/drawing/2014/main" val="10000"/>
                  </a:ext>
                </a:extLst>
              </a:tr>
              <a:tr h="381000">
                <a:tc vMerge="1">
                  <a:txBody>
                    <a:bodyPr/>
                    <a:lstStyle/>
                    <a:p>
                      <a:endParaRPr lang="en-US"/>
                    </a:p>
                  </a:txBody>
                  <a:tcPr/>
                </a:tc>
                <a:tc vMerge="1">
                  <a:txBody>
                    <a:bodyPr/>
                    <a:lstStyle/>
                    <a:p>
                      <a:endParaRPr lang="en-US"/>
                    </a:p>
                  </a:txBody>
                  <a:tcPr/>
                </a:tc>
                <a:tc>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EARNED</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SPENT</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SAVED</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vMerge="1">
                  <a:txBody>
                    <a:bodyPr/>
                    <a:lstStyle/>
                    <a:p>
                      <a:endParaRPr lang="en-US"/>
                    </a:p>
                  </a:txBody>
                  <a:tcPr/>
                </a:tc>
                <a:extLst>
                  <a:ext uri="{0D108BD9-81ED-4DB2-BD59-A6C34878D82A}">
                    <a16:rowId xmlns:a16="http://schemas.microsoft.com/office/drawing/2014/main" val="10001"/>
                  </a:ext>
                </a:extLst>
              </a:tr>
              <a:tr h="381000">
                <a:tc>
                  <a:txBody>
                    <a:bodyPr/>
                    <a:lstStyle/>
                    <a:p>
                      <a:pPr marL="0" lvl="0" indent="0" algn="ctr" rtl="0">
                        <a:spcBef>
                          <a:spcPts val="0"/>
                        </a:spcBef>
                        <a:spcAft>
                          <a:spcPts val="0"/>
                        </a:spcAft>
                        <a:buNone/>
                      </a:pPr>
                      <a:r>
                        <a:rPr lang="en-US">
                          <a:solidFill>
                            <a:schemeClr val="dk1"/>
                          </a:solidFill>
                          <a:latin typeface="Calibri"/>
                          <a:ea typeface="Calibri"/>
                          <a:cs typeface="Calibri"/>
                          <a:sym typeface="Calibri"/>
                        </a:rPr>
                        <a:t>1</a:t>
                      </a:r>
                      <a:endParaRPr>
                        <a:solidFill>
                          <a:schemeClr val="dk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US">
                          <a:latin typeface="Calibri"/>
                          <a:ea typeface="Calibri"/>
                          <a:cs typeface="Calibri"/>
                          <a:sym typeface="Calibri"/>
                        </a:rPr>
                        <a:t>Todd earned $50 at the ice cream shop. He spent $15 streaming video games, $20 on pizza, and $15 on other snacks. </a:t>
                      </a:r>
                      <a:endParaRPr>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T w="9525" cap="flat" cmpd="sng">
                      <a:solidFill>
                        <a:srgbClr val="9E9E9E"/>
                      </a:solidFill>
                      <a:prstDash val="solid"/>
                      <a:round/>
                      <a:headEnd type="none" w="sm" len="sm"/>
                      <a:tailEnd type="none" w="sm" len="sm"/>
                    </a:lnT>
                  </a:tcPr>
                </a:tc>
                <a:tc>
                  <a:txBody>
                    <a:bodyPr/>
                    <a:lstStyle/>
                    <a:p>
                      <a:pPr marL="0" lvl="0" indent="0" algn="l" rtl="0">
                        <a:spcBef>
                          <a:spcPts val="0"/>
                        </a:spcBef>
                        <a:spcAft>
                          <a:spcPts val="0"/>
                        </a:spcAft>
                        <a:buNone/>
                      </a:pPr>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lgn="l" rtl="0">
                        <a:spcBef>
                          <a:spcPts val="0"/>
                        </a:spcBef>
                        <a:spcAft>
                          <a:spcPts val="0"/>
                        </a:spcAft>
                        <a:buNone/>
                      </a:pPr>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lgn="l" rtl="0">
                        <a:spcBef>
                          <a:spcPts val="0"/>
                        </a:spcBef>
                        <a:spcAft>
                          <a:spcPts val="0"/>
                        </a:spcAft>
                        <a:buNone/>
                      </a:pPr>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lgn="l" rtl="0">
                        <a:spcBef>
                          <a:spcPts val="0"/>
                        </a:spcBef>
                        <a:spcAft>
                          <a:spcPts val="0"/>
                        </a:spcAft>
                        <a:buNone/>
                      </a:pPr>
                      <a:endParaRPr/>
                    </a:p>
                  </a:txBody>
                  <a:tcPr marL="91425" marR="91425" marT="91425" marB="91425">
                    <a:lnT w="9525" cap="flat" cmpd="sng">
                      <a:solidFill>
                        <a:srgbClr val="9E9E9E"/>
                      </a:solidFill>
                      <a:prstDash val="solid"/>
                      <a:round/>
                      <a:headEnd type="none" w="sm" len="sm"/>
                      <a:tailEnd type="none" w="sm" len="sm"/>
                    </a:lnT>
                    <a:solidFill>
                      <a:srgbClr val="104170"/>
                    </a:solidFill>
                  </a:tcPr>
                </a:tc>
                <a:extLst>
                  <a:ext uri="{0D108BD9-81ED-4DB2-BD59-A6C34878D82A}">
                    <a16:rowId xmlns:a16="http://schemas.microsoft.com/office/drawing/2014/main" val="10002"/>
                  </a:ext>
                </a:extLst>
              </a:tr>
              <a:tr h="381000">
                <a:tc>
                  <a:txBody>
                    <a:bodyPr/>
                    <a:lstStyle/>
                    <a:p>
                      <a:pPr marL="0" lvl="0" indent="0" algn="ctr" rtl="0">
                        <a:spcBef>
                          <a:spcPts val="0"/>
                        </a:spcBef>
                        <a:spcAft>
                          <a:spcPts val="0"/>
                        </a:spcAft>
                        <a:buNone/>
                      </a:pPr>
                      <a:r>
                        <a:rPr lang="en-US">
                          <a:solidFill>
                            <a:schemeClr val="dk1"/>
                          </a:solidFill>
                          <a:latin typeface="Calibri"/>
                          <a:ea typeface="Calibri"/>
                          <a:cs typeface="Calibri"/>
                          <a:sym typeface="Calibri"/>
                        </a:rPr>
                        <a:t>2</a:t>
                      </a:r>
                      <a:endParaRPr>
                        <a:solidFill>
                          <a:schemeClr val="dk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US">
                          <a:latin typeface="Calibri"/>
                          <a:ea typeface="Calibri"/>
                          <a:cs typeface="Calibri"/>
                          <a:sym typeface="Calibri"/>
                        </a:rPr>
                        <a:t>Todd got lots of tips and made $75 at the ice cream shop. He treated his friends to pizza for $30, paid $15 to stream video games, and bought a gaming controller on sale for $30.</a:t>
                      </a:r>
                      <a:endParaRPr>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tcPr>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solidFill>
                      <a:srgbClr val="104170"/>
                    </a:solidFill>
                  </a:tcPr>
                </a:tc>
                <a:extLst>
                  <a:ext uri="{0D108BD9-81ED-4DB2-BD59-A6C34878D82A}">
                    <a16:rowId xmlns:a16="http://schemas.microsoft.com/office/drawing/2014/main" val="10003"/>
                  </a:ext>
                </a:extLst>
              </a:tr>
              <a:tr h="381000">
                <a:tc>
                  <a:txBody>
                    <a:bodyPr/>
                    <a:lstStyle/>
                    <a:p>
                      <a:pPr marL="0" lvl="0" indent="0" algn="ctr" rtl="0">
                        <a:spcBef>
                          <a:spcPts val="0"/>
                        </a:spcBef>
                        <a:spcAft>
                          <a:spcPts val="0"/>
                        </a:spcAft>
                        <a:buNone/>
                      </a:pPr>
                      <a:r>
                        <a:rPr lang="en-US">
                          <a:solidFill>
                            <a:schemeClr val="dk1"/>
                          </a:solidFill>
                          <a:latin typeface="Calibri"/>
                          <a:ea typeface="Calibri"/>
                          <a:cs typeface="Calibri"/>
                          <a:sym typeface="Calibri"/>
                        </a:rPr>
                        <a:t>3</a:t>
                      </a:r>
                      <a:endParaRPr>
                        <a:solidFill>
                          <a:schemeClr val="dk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US">
                          <a:latin typeface="Calibri"/>
                          <a:ea typeface="Calibri"/>
                          <a:cs typeface="Calibri"/>
                          <a:sym typeface="Calibri"/>
                        </a:rPr>
                        <a:t>Todd received $25 from his grandmother for his birthday and made $70 at work. He paid $15 on video games, $55 on a headset, and $20 on pizza.</a:t>
                      </a:r>
                      <a:endParaRPr>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tcPr>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dirty="0"/>
                    </a:p>
                  </a:txBody>
                  <a:tcPr marL="91425" marR="91425" marT="91425" marB="91425">
                    <a:solidFill>
                      <a:srgbClr val="104170"/>
                    </a:solidFill>
                  </a:tcPr>
                </a:tc>
                <a:extLst>
                  <a:ext uri="{0D108BD9-81ED-4DB2-BD59-A6C34878D82A}">
                    <a16:rowId xmlns:a16="http://schemas.microsoft.com/office/drawing/2014/main" val="10004"/>
                  </a:ext>
                </a:extLst>
              </a:tr>
            </a:tbl>
          </a:graphicData>
        </a:graphic>
      </p:graphicFrame>
      <p:sp>
        <p:nvSpPr>
          <p:cNvPr id="2" name="Google Shape;108;p16">
            <a:extLst>
              <a:ext uri="{FF2B5EF4-FFF2-40B4-BE49-F238E27FC236}">
                <a16:creationId xmlns:a16="http://schemas.microsoft.com/office/drawing/2014/main" id="{F711C7EC-3A49-DEF3-9592-684090296D61}"/>
              </a:ext>
            </a:extLst>
          </p:cNvPr>
          <p:cNvSpPr/>
          <p:nvPr/>
        </p:nvSpPr>
        <p:spPr>
          <a:xfrm>
            <a:off x="0" y="4911365"/>
            <a:ext cx="9144000" cy="232134"/>
          </a:xfrm>
          <a:prstGeom prst="rect">
            <a:avLst/>
          </a:prstGeom>
          <a:solidFill>
            <a:srgbClr val="027FB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46"/>
          <p:cNvSpPr txBox="1"/>
          <p:nvPr/>
        </p:nvSpPr>
        <p:spPr>
          <a:xfrm>
            <a:off x="445275" y="245875"/>
            <a:ext cx="8451300" cy="650400"/>
          </a:xfrm>
          <a:prstGeom prst="rect">
            <a:avLst/>
          </a:prstGeom>
          <a:noFill/>
          <a:ln>
            <a:noFill/>
          </a:ln>
        </p:spPr>
        <p:txBody>
          <a:bodyPr spcFirstLastPara="1" wrap="square" lIns="91425" tIns="91425" rIns="91425" bIns="91425" anchor="t" anchorCtr="0">
            <a:noAutofit/>
          </a:bodyPr>
          <a:lstStyle/>
          <a:p>
            <a:pPr marL="0" marR="133350" lvl="0" indent="0" algn="ctr" rtl="0">
              <a:lnSpc>
                <a:spcPct val="103750"/>
              </a:lnSpc>
              <a:spcBef>
                <a:spcPts val="1000"/>
              </a:spcBef>
              <a:spcAft>
                <a:spcPts val="1000"/>
              </a:spcAft>
              <a:buClr>
                <a:schemeClr val="dk1"/>
              </a:buClr>
              <a:buSzPts val="1100"/>
              <a:buFont typeface="Arial"/>
              <a:buNone/>
            </a:pPr>
            <a:r>
              <a:rPr lang="en-US" sz="5100" b="1">
                <a:solidFill>
                  <a:schemeClr val="dk2"/>
                </a:solidFill>
                <a:latin typeface="Calibri"/>
                <a:ea typeface="Calibri"/>
                <a:cs typeface="Calibri"/>
                <a:sym typeface="Calibri"/>
              </a:rPr>
              <a:t>Todd’s Money Journal</a:t>
            </a:r>
            <a:endParaRPr sz="5100" b="1" i="0" u="none" strike="noStrike" cap="none">
              <a:solidFill>
                <a:schemeClr val="dk2"/>
              </a:solidFill>
              <a:latin typeface="Calibri"/>
              <a:ea typeface="Calibri"/>
              <a:cs typeface="Calibri"/>
              <a:sym typeface="Calibri"/>
            </a:endParaRPr>
          </a:p>
        </p:txBody>
      </p:sp>
      <p:graphicFrame>
        <p:nvGraphicFramePr>
          <p:cNvPr id="271" name="Google Shape;271;p46"/>
          <p:cNvGraphicFramePr/>
          <p:nvPr>
            <p:extLst>
              <p:ext uri="{D42A27DB-BD31-4B8C-83A1-F6EECF244321}">
                <p14:modId xmlns:p14="http://schemas.microsoft.com/office/powerpoint/2010/main" val="3009689361"/>
              </p:ext>
            </p:extLst>
          </p:nvPr>
        </p:nvGraphicFramePr>
        <p:xfrm>
          <a:off x="594912" y="1733595"/>
          <a:ext cx="7954175" cy="1676310"/>
        </p:xfrm>
        <a:graphic>
          <a:graphicData uri="http://schemas.openxmlformats.org/drawingml/2006/table">
            <a:tbl>
              <a:tblPr>
                <a:noFill/>
                <a:tableStyleId>{C1F34C06-A464-494B-BEE1-01E272CCF221}</a:tableStyleId>
              </a:tblPr>
              <a:tblGrid>
                <a:gridCol w="779275">
                  <a:extLst>
                    <a:ext uri="{9D8B030D-6E8A-4147-A177-3AD203B41FA5}">
                      <a16:colId xmlns:a16="http://schemas.microsoft.com/office/drawing/2014/main" val="20000"/>
                    </a:ext>
                  </a:extLst>
                </a:gridCol>
                <a:gridCol w="3801525">
                  <a:extLst>
                    <a:ext uri="{9D8B030D-6E8A-4147-A177-3AD203B41FA5}">
                      <a16:colId xmlns:a16="http://schemas.microsoft.com/office/drawing/2014/main" val="20001"/>
                    </a:ext>
                  </a:extLst>
                </a:gridCol>
                <a:gridCol w="881975">
                  <a:extLst>
                    <a:ext uri="{9D8B030D-6E8A-4147-A177-3AD203B41FA5}">
                      <a16:colId xmlns:a16="http://schemas.microsoft.com/office/drawing/2014/main" val="20002"/>
                    </a:ext>
                  </a:extLst>
                </a:gridCol>
                <a:gridCol w="881975">
                  <a:extLst>
                    <a:ext uri="{9D8B030D-6E8A-4147-A177-3AD203B41FA5}">
                      <a16:colId xmlns:a16="http://schemas.microsoft.com/office/drawing/2014/main" val="20003"/>
                    </a:ext>
                  </a:extLst>
                </a:gridCol>
                <a:gridCol w="827425">
                  <a:extLst>
                    <a:ext uri="{9D8B030D-6E8A-4147-A177-3AD203B41FA5}">
                      <a16:colId xmlns:a16="http://schemas.microsoft.com/office/drawing/2014/main" val="20004"/>
                    </a:ext>
                  </a:extLst>
                </a:gridCol>
                <a:gridCol w="782000">
                  <a:extLst>
                    <a:ext uri="{9D8B030D-6E8A-4147-A177-3AD203B41FA5}">
                      <a16:colId xmlns:a16="http://schemas.microsoft.com/office/drawing/2014/main" val="20005"/>
                    </a:ext>
                  </a:extLst>
                </a:gridCol>
              </a:tblGrid>
              <a:tr h="381000">
                <a:tc rowSpan="2">
                  <a:txBody>
                    <a:bodyPr/>
                    <a:lstStyle/>
                    <a:p>
                      <a:pPr marL="0" lvl="0" indent="0" algn="ctr" rtl="0">
                        <a:spcBef>
                          <a:spcPts val="0"/>
                        </a:spcBef>
                        <a:spcAft>
                          <a:spcPts val="0"/>
                        </a:spcAft>
                        <a:buNone/>
                      </a:pPr>
                      <a:r>
                        <a:rPr lang="en-US" b="1" dirty="0">
                          <a:solidFill>
                            <a:schemeClr val="lt1"/>
                          </a:solidFill>
                          <a:latin typeface="Calibri"/>
                          <a:ea typeface="Calibri"/>
                          <a:cs typeface="Calibri"/>
                          <a:sym typeface="Calibri"/>
                        </a:rPr>
                        <a:t>MONTH</a:t>
                      </a:r>
                      <a:endParaRPr b="1" dirty="0">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rowSpan="2">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SUMMARY</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gridSpan="3">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AMOUNT FOR THE MONTH</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hMerge="1">
                  <a:txBody>
                    <a:bodyPr/>
                    <a:lstStyle/>
                    <a:p>
                      <a:endParaRPr lang="en-US"/>
                    </a:p>
                  </a:txBody>
                  <a:tcPr/>
                </a:tc>
                <a:tc hMerge="1">
                  <a:txBody>
                    <a:bodyPr/>
                    <a:lstStyle/>
                    <a:p>
                      <a:endParaRPr lang="en-US"/>
                    </a:p>
                  </a:txBody>
                  <a:tcPr/>
                </a:tc>
                <a:tc rowSpan="2">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TOTAL</a:t>
                      </a:r>
                      <a:endParaRPr sz="1600" b="1">
                        <a:solidFill>
                          <a:schemeClr val="lt1"/>
                        </a:solidFill>
                        <a:latin typeface="Calibri"/>
                        <a:ea typeface="Calibri"/>
                        <a:cs typeface="Calibri"/>
                        <a:sym typeface="Calibri"/>
                      </a:endParaRPr>
                    </a:p>
                    <a:p>
                      <a:pPr marL="0" lvl="0" indent="0" algn="ctr" rtl="0">
                        <a:spcBef>
                          <a:spcPts val="0"/>
                        </a:spcBef>
                        <a:spcAft>
                          <a:spcPts val="0"/>
                        </a:spcAft>
                        <a:buNone/>
                      </a:pPr>
                      <a:r>
                        <a:rPr lang="en-US" sz="1600" b="1">
                          <a:solidFill>
                            <a:schemeClr val="lt1"/>
                          </a:solidFill>
                          <a:latin typeface="Calibri"/>
                          <a:ea typeface="Calibri"/>
                          <a:cs typeface="Calibri"/>
                          <a:sym typeface="Calibri"/>
                        </a:rPr>
                        <a:t>SAVED</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104170"/>
                    </a:solidFill>
                  </a:tcPr>
                </a:tc>
                <a:extLst>
                  <a:ext uri="{0D108BD9-81ED-4DB2-BD59-A6C34878D82A}">
                    <a16:rowId xmlns:a16="http://schemas.microsoft.com/office/drawing/2014/main" val="10000"/>
                  </a:ext>
                </a:extLst>
              </a:tr>
              <a:tr h="381000">
                <a:tc vMerge="1">
                  <a:txBody>
                    <a:bodyPr/>
                    <a:lstStyle/>
                    <a:p>
                      <a:endParaRPr lang="en-US"/>
                    </a:p>
                  </a:txBody>
                  <a:tcPr/>
                </a:tc>
                <a:tc vMerge="1">
                  <a:txBody>
                    <a:bodyPr/>
                    <a:lstStyle/>
                    <a:p>
                      <a:endParaRPr lang="en-US"/>
                    </a:p>
                  </a:txBody>
                  <a:tcPr/>
                </a:tc>
                <a:tc>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EARNED</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SPENT</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SAVED</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vMerge="1">
                  <a:txBody>
                    <a:bodyPr/>
                    <a:lstStyle/>
                    <a:p>
                      <a:endParaRPr lang="en-US"/>
                    </a:p>
                  </a:txBody>
                  <a:tcPr/>
                </a:tc>
                <a:extLst>
                  <a:ext uri="{0D108BD9-81ED-4DB2-BD59-A6C34878D82A}">
                    <a16:rowId xmlns:a16="http://schemas.microsoft.com/office/drawing/2014/main" val="10001"/>
                  </a:ext>
                </a:extLst>
              </a:tr>
              <a:tr h="381000">
                <a:tc>
                  <a:txBody>
                    <a:bodyPr/>
                    <a:lstStyle/>
                    <a:p>
                      <a:pPr marL="0" lvl="0" indent="0" algn="ctr" rtl="0">
                        <a:spcBef>
                          <a:spcPts val="0"/>
                        </a:spcBef>
                        <a:spcAft>
                          <a:spcPts val="0"/>
                        </a:spcAft>
                        <a:buNone/>
                      </a:pPr>
                      <a:r>
                        <a:rPr lang="en-US">
                          <a:solidFill>
                            <a:schemeClr val="dk1"/>
                          </a:solidFill>
                          <a:latin typeface="Calibri"/>
                          <a:ea typeface="Calibri"/>
                          <a:cs typeface="Calibri"/>
                          <a:sym typeface="Calibri"/>
                        </a:rPr>
                        <a:t>1</a:t>
                      </a:r>
                      <a:endParaRPr>
                        <a:solidFill>
                          <a:schemeClr val="dk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US">
                          <a:latin typeface="Calibri"/>
                          <a:ea typeface="Calibri"/>
                          <a:cs typeface="Calibri"/>
                          <a:sym typeface="Calibri"/>
                        </a:rPr>
                        <a:t>Todd earned $50 at the ice cream shop. He spent $15 streaming video games, $20 on pizza, and $15 on other snacks. </a:t>
                      </a:r>
                      <a:endParaRPr>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T w="9525" cap="flat" cmpd="sng">
                      <a:solidFill>
                        <a:srgbClr val="9E9E9E"/>
                      </a:solidFill>
                      <a:prstDash val="solid"/>
                      <a:round/>
                      <a:headEnd type="none" w="sm" len="sm"/>
                      <a:tailEnd type="none" w="sm" len="sm"/>
                    </a:lnT>
                  </a:tcPr>
                </a:tc>
                <a:tc>
                  <a:txBody>
                    <a:bodyPr/>
                    <a:lstStyle/>
                    <a:p>
                      <a:pPr marL="0" lvl="0" indent="0" algn="ctr" rtl="0">
                        <a:spcBef>
                          <a:spcPts val="0"/>
                        </a:spcBef>
                        <a:spcAft>
                          <a:spcPts val="0"/>
                        </a:spcAft>
                        <a:buNone/>
                      </a:pPr>
                      <a:r>
                        <a:rPr lang="en-US">
                          <a:latin typeface="Calibri"/>
                          <a:ea typeface="Calibri"/>
                          <a:cs typeface="Calibri"/>
                          <a:sym typeface="Calibri"/>
                        </a:rPr>
                        <a:t>$50</a:t>
                      </a:r>
                      <a:endParaRPr>
                        <a:latin typeface="Calibri"/>
                        <a:ea typeface="Calibri"/>
                        <a:cs typeface="Calibri"/>
                        <a:sym typeface="Calibri"/>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lgn="l" rtl="0">
                        <a:spcBef>
                          <a:spcPts val="0"/>
                        </a:spcBef>
                        <a:spcAft>
                          <a:spcPts val="0"/>
                        </a:spcAft>
                        <a:buNone/>
                      </a:pPr>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lgn="l" rtl="0">
                        <a:spcBef>
                          <a:spcPts val="0"/>
                        </a:spcBef>
                        <a:spcAft>
                          <a:spcPts val="0"/>
                        </a:spcAft>
                        <a:buNone/>
                      </a:pPr>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lgn="l" rtl="0">
                        <a:spcBef>
                          <a:spcPts val="0"/>
                        </a:spcBef>
                        <a:spcAft>
                          <a:spcPts val="0"/>
                        </a:spcAft>
                        <a:buNone/>
                      </a:pPr>
                      <a:endParaRPr dirty="0"/>
                    </a:p>
                  </a:txBody>
                  <a:tcPr marL="91425" marR="91425" marT="91425" marB="91425">
                    <a:lnT w="9525" cap="flat" cmpd="sng">
                      <a:solidFill>
                        <a:srgbClr val="9E9E9E"/>
                      </a:solidFill>
                      <a:prstDash val="solid"/>
                      <a:round/>
                      <a:headEnd type="none" w="sm" len="sm"/>
                      <a:tailEnd type="none" w="sm" len="sm"/>
                    </a:lnT>
                    <a:solidFill>
                      <a:srgbClr val="104170"/>
                    </a:solidFill>
                  </a:tcPr>
                </a:tc>
                <a:extLst>
                  <a:ext uri="{0D108BD9-81ED-4DB2-BD59-A6C34878D82A}">
                    <a16:rowId xmlns:a16="http://schemas.microsoft.com/office/drawing/2014/main" val="10002"/>
                  </a:ext>
                </a:extLst>
              </a:tr>
            </a:tbl>
          </a:graphicData>
        </a:graphic>
      </p:graphicFrame>
      <p:sp>
        <p:nvSpPr>
          <p:cNvPr id="3" name="Google Shape;108;p16">
            <a:extLst>
              <a:ext uri="{FF2B5EF4-FFF2-40B4-BE49-F238E27FC236}">
                <a16:creationId xmlns:a16="http://schemas.microsoft.com/office/drawing/2014/main" id="{1DF9FDA3-D63D-2F39-D4F7-765B8013FCEE}"/>
              </a:ext>
            </a:extLst>
          </p:cNvPr>
          <p:cNvSpPr/>
          <p:nvPr/>
        </p:nvSpPr>
        <p:spPr>
          <a:xfrm>
            <a:off x="0" y="4911365"/>
            <a:ext cx="9144000" cy="232134"/>
          </a:xfrm>
          <a:prstGeom prst="rect">
            <a:avLst/>
          </a:prstGeom>
          <a:solidFill>
            <a:srgbClr val="027FB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p47"/>
          <p:cNvSpPr txBox="1"/>
          <p:nvPr/>
        </p:nvSpPr>
        <p:spPr>
          <a:xfrm>
            <a:off x="445275" y="245875"/>
            <a:ext cx="8451300" cy="650400"/>
          </a:xfrm>
          <a:prstGeom prst="rect">
            <a:avLst/>
          </a:prstGeom>
          <a:noFill/>
          <a:ln>
            <a:noFill/>
          </a:ln>
        </p:spPr>
        <p:txBody>
          <a:bodyPr spcFirstLastPara="1" wrap="square" lIns="91425" tIns="91425" rIns="91425" bIns="91425" anchor="t" anchorCtr="0">
            <a:noAutofit/>
          </a:bodyPr>
          <a:lstStyle/>
          <a:p>
            <a:pPr marL="0" marR="133350" lvl="0" indent="0" algn="ctr" rtl="0">
              <a:lnSpc>
                <a:spcPct val="103750"/>
              </a:lnSpc>
              <a:spcBef>
                <a:spcPts val="1000"/>
              </a:spcBef>
              <a:spcAft>
                <a:spcPts val="1000"/>
              </a:spcAft>
              <a:buClr>
                <a:schemeClr val="dk1"/>
              </a:buClr>
              <a:buSzPts val="1100"/>
              <a:buFont typeface="Arial"/>
              <a:buNone/>
            </a:pPr>
            <a:r>
              <a:rPr lang="en-US" sz="5100" b="1">
                <a:solidFill>
                  <a:schemeClr val="dk2"/>
                </a:solidFill>
                <a:latin typeface="Calibri"/>
                <a:ea typeface="Calibri"/>
                <a:cs typeface="Calibri"/>
                <a:sym typeface="Calibri"/>
              </a:rPr>
              <a:t>Todd’s Money Journal</a:t>
            </a:r>
            <a:endParaRPr sz="5100" b="1" i="0" u="none" strike="noStrike" cap="none">
              <a:solidFill>
                <a:schemeClr val="dk2"/>
              </a:solidFill>
              <a:latin typeface="Calibri"/>
              <a:ea typeface="Calibri"/>
              <a:cs typeface="Calibri"/>
              <a:sym typeface="Calibri"/>
            </a:endParaRPr>
          </a:p>
        </p:txBody>
      </p:sp>
      <p:graphicFrame>
        <p:nvGraphicFramePr>
          <p:cNvPr id="278" name="Google Shape;278;p47"/>
          <p:cNvGraphicFramePr/>
          <p:nvPr>
            <p:extLst>
              <p:ext uri="{D42A27DB-BD31-4B8C-83A1-F6EECF244321}">
                <p14:modId xmlns:p14="http://schemas.microsoft.com/office/powerpoint/2010/main" val="183181292"/>
              </p:ext>
            </p:extLst>
          </p:nvPr>
        </p:nvGraphicFramePr>
        <p:xfrm>
          <a:off x="594912" y="1618777"/>
          <a:ext cx="7954175" cy="1676310"/>
        </p:xfrm>
        <a:graphic>
          <a:graphicData uri="http://schemas.openxmlformats.org/drawingml/2006/table">
            <a:tbl>
              <a:tblPr>
                <a:noFill/>
                <a:tableStyleId>{C1F34C06-A464-494B-BEE1-01E272CCF221}</a:tableStyleId>
              </a:tblPr>
              <a:tblGrid>
                <a:gridCol w="779275">
                  <a:extLst>
                    <a:ext uri="{9D8B030D-6E8A-4147-A177-3AD203B41FA5}">
                      <a16:colId xmlns:a16="http://schemas.microsoft.com/office/drawing/2014/main" val="20000"/>
                    </a:ext>
                  </a:extLst>
                </a:gridCol>
                <a:gridCol w="3801525">
                  <a:extLst>
                    <a:ext uri="{9D8B030D-6E8A-4147-A177-3AD203B41FA5}">
                      <a16:colId xmlns:a16="http://schemas.microsoft.com/office/drawing/2014/main" val="20001"/>
                    </a:ext>
                  </a:extLst>
                </a:gridCol>
                <a:gridCol w="881975">
                  <a:extLst>
                    <a:ext uri="{9D8B030D-6E8A-4147-A177-3AD203B41FA5}">
                      <a16:colId xmlns:a16="http://schemas.microsoft.com/office/drawing/2014/main" val="20002"/>
                    </a:ext>
                  </a:extLst>
                </a:gridCol>
                <a:gridCol w="881975">
                  <a:extLst>
                    <a:ext uri="{9D8B030D-6E8A-4147-A177-3AD203B41FA5}">
                      <a16:colId xmlns:a16="http://schemas.microsoft.com/office/drawing/2014/main" val="20003"/>
                    </a:ext>
                  </a:extLst>
                </a:gridCol>
                <a:gridCol w="827425">
                  <a:extLst>
                    <a:ext uri="{9D8B030D-6E8A-4147-A177-3AD203B41FA5}">
                      <a16:colId xmlns:a16="http://schemas.microsoft.com/office/drawing/2014/main" val="20004"/>
                    </a:ext>
                  </a:extLst>
                </a:gridCol>
                <a:gridCol w="782000">
                  <a:extLst>
                    <a:ext uri="{9D8B030D-6E8A-4147-A177-3AD203B41FA5}">
                      <a16:colId xmlns:a16="http://schemas.microsoft.com/office/drawing/2014/main" val="20005"/>
                    </a:ext>
                  </a:extLst>
                </a:gridCol>
              </a:tblGrid>
              <a:tr h="381000">
                <a:tc rowSpan="2">
                  <a:txBody>
                    <a:bodyPr/>
                    <a:lstStyle/>
                    <a:p>
                      <a:pPr marL="0" lvl="0" indent="0" algn="ctr" rtl="0">
                        <a:spcBef>
                          <a:spcPts val="0"/>
                        </a:spcBef>
                        <a:spcAft>
                          <a:spcPts val="0"/>
                        </a:spcAft>
                        <a:buNone/>
                      </a:pPr>
                      <a:r>
                        <a:rPr lang="en-US" b="1">
                          <a:solidFill>
                            <a:schemeClr val="lt1"/>
                          </a:solidFill>
                          <a:latin typeface="Calibri"/>
                          <a:ea typeface="Calibri"/>
                          <a:cs typeface="Calibri"/>
                          <a:sym typeface="Calibri"/>
                        </a:rPr>
                        <a:t>MONTH</a:t>
                      </a:r>
                      <a:endParaRPr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rowSpan="2">
                  <a:txBody>
                    <a:bodyPr/>
                    <a:lstStyle/>
                    <a:p>
                      <a:pPr marL="0" lvl="0" indent="0" algn="ctr" rtl="0">
                        <a:spcBef>
                          <a:spcPts val="0"/>
                        </a:spcBef>
                        <a:spcAft>
                          <a:spcPts val="0"/>
                        </a:spcAft>
                        <a:buNone/>
                      </a:pPr>
                      <a:r>
                        <a:rPr lang="en-US" sz="1600" b="1" dirty="0">
                          <a:solidFill>
                            <a:schemeClr val="lt1"/>
                          </a:solidFill>
                          <a:latin typeface="Calibri"/>
                          <a:ea typeface="Calibri"/>
                          <a:cs typeface="Calibri"/>
                          <a:sym typeface="Calibri"/>
                        </a:rPr>
                        <a:t>SUMMARY</a:t>
                      </a:r>
                      <a:endParaRPr sz="1600" b="1" dirty="0">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gridSpan="3">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AMOUNT FOR THE MONTH</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hMerge="1">
                  <a:txBody>
                    <a:bodyPr/>
                    <a:lstStyle/>
                    <a:p>
                      <a:endParaRPr lang="en-US"/>
                    </a:p>
                  </a:txBody>
                  <a:tcPr/>
                </a:tc>
                <a:tc hMerge="1">
                  <a:txBody>
                    <a:bodyPr/>
                    <a:lstStyle/>
                    <a:p>
                      <a:endParaRPr lang="en-US"/>
                    </a:p>
                  </a:txBody>
                  <a:tcPr/>
                </a:tc>
                <a:tc rowSpan="2">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TOTAL</a:t>
                      </a:r>
                      <a:endParaRPr sz="1600" b="1">
                        <a:solidFill>
                          <a:schemeClr val="lt1"/>
                        </a:solidFill>
                        <a:latin typeface="Calibri"/>
                        <a:ea typeface="Calibri"/>
                        <a:cs typeface="Calibri"/>
                        <a:sym typeface="Calibri"/>
                      </a:endParaRPr>
                    </a:p>
                    <a:p>
                      <a:pPr marL="0" lvl="0" indent="0" algn="ctr" rtl="0">
                        <a:spcBef>
                          <a:spcPts val="0"/>
                        </a:spcBef>
                        <a:spcAft>
                          <a:spcPts val="0"/>
                        </a:spcAft>
                        <a:buNone/>
                      </a:pPr>
                      <a:r>
                        <a:rPr lang="en-US" sz="1600" b="1">
                          <a:solidFill>
                            <a:schemeClr val="lt1"/>
                          </a:solidFill>
                          <a:latin typeface="Calibri"/>
                          <a:ea typeface="Calibri"/>
                          <a:cs typeface="Calibri"/>
                          <a:sym typeface="Calibri"/>
                        </a:rPr>
                        <a:t>SAVED</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104170"/>
                    </a:solidFill>
                  </a:tcPr>
                </a:tc>
                <a:extLst>
                  <a:ext uri="{0D108BD9-81ED-4DB2-BD59-A6C34878D82A}">
                    <a16:rowId xmlns:a16="http://schemas.microsoft.com/office/drawing/2014/main" val="10000"/>
                  </a:ext>
                </a:extLst>
              </a:tr>
              <a:tr h="381000">
                <a:tc vMerge="1">
                  <a:txBody>
                    <a:bodyPr/>
                    <a:lstStyle/>
                    <a:p>
                      <a:endParaRPr lang="en-US"/>
                    </a:p>
                  </a:txBody>
                  <a:tcPr/>
                </a:tc>
                <a:tc vMerge="1">
                  <a:txBody>
                    <a:bodyPr/>
                    <a:lstStyle/>
                    <a:p>
                      <a:endParaRPr lang="en-US"/>
                    </a:p>
                  </a:txBody>
                  <a:tcPr/>
                </a:tc>
                <a:tc>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EARNED</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SPENT</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SAVED</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vMerge="1">
                  <a:txBody>
                    <a:bodyPr/>
                    <a:lstStyle/>
                    <a:p>
                      <a:endParaRPr lang="en-US"/>
                    </a:p>
                  </a:txBody>
                  <a:tcPr/>
                </a:tc>
                <a:extLst>
                  <a:ext uri="{0D108BD9-81ED-4DB2-BD59-A6C34878D82A}">
                    <a16:rowId xmlns:a16="http://schemas.microsoft.com/office/drawing/2014/main" val="10001"/>
                  </a:ext>
                </a:extLst>
              </a:tr>
              <a:tr h="381000">
                <a:tc>
                  <a:txBody>
                    <a:bodyPr/>
                    <a:lstStyle/>
                    <a:p>
                      <a:pPr marL="0" lvl="0" indent="0" algn="ctr" rtl="0">
                        <a:spcBef>
                          <a:spcPts val="0"/>
                        </a:spcBef>
                        <a:spcAft>
                          <a:spcPts val="0"/>
                        </a:spcAft>
                        <a:buNone/>
                      </a:pPr>
                      <a:r>
                        <a:rPr lang="en-US">
                          <a:solidFill>
                            <a:schemeClr val="dk1"/>
                          </a:solidFill>
                          <a:latin typeface="Calibri"/>
                          <a:ea typeface="Calibri"/>
                          <a:cs typeface="Calibri"/>
                          <a:sym typeface="Calibri"/>
                        </a:rPr>
                        <a:t>1</a:t>
                      </a:r>
                      <a:endParaRPr>
                        <a:solidFill>
                          <a:schemeClr val="dk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US">
                          <a:latin typeface="Calibri"/>
                          <a:ea typeface="Calibri"/>
                          <a:cs typeface="Calibri"/>
                          <a:sym typeface="Calibri"/>
                        </a:rPr>
                        <a:t>Todd earned $50 at the ice cream shop. He spent $15 streaming video games, $20 on pizza, and $15 on other snacks. </a:t>
                      </a:r>
                      <a:endParaRPr>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T w="9525" cap="flat" cmpd="sng">
                      <a:solidFill>
                        <a:srgbClr val="9E9E9E"/>
                      </a:solidFill>
                      <a:prstDash val="solid"/>
                      <a:round/>
                      <a:headEnd type="none" w="sm" len="sm"/>
                      <a:tailEnd type="none" w="sm" len="sm"/>
                    </a:lnT>
                  </a:tcPr>
                </a:tc>
                <a:tc>
                  <a:txBody>
                    <a:bodyPr/>
                    <a:lstStyle/>
                    <a:p>
                      <a:pPr marL="0" lvl="0" indent="0" algn="ctr" rtl="0">
                        <a:spcBef>
                          <a:spcPts val="0"/>
                        </a:spcBef>
                        <a:spcAft>
                          <a:spcPts val="0"/>
                        </a:spcAft>
                        <a:buNone/>
                      </a:pPr>
                      <a:r>
                        <a:rPr lang="en-US">
                          <a:latin typeface="Calibri"/>
                          <a:ea typeface="Calibri"/>
                          <a:cs typeface="Calibri"/>
                          <a:sym typeface="Calibri"/>
                        </a:rPr>
                        <a:t>$50</a:t>
                      </a:r>
                      <a:endParaRPr>
                        <a:latin typeface="Calibri"/>
                        <a:ea typeface="Calibri"/>
                        <a:cs typeface="Calibri"/>
                        <a:sym typeface="Calibri"/>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lgn="ctr" rtl="0">
                        <a:spcBef>
                          <a:spcPts val="0"/>
                        </a:spcBef>
                        <a:spcAft>
                          <a:spcPts val="0"/>
                        </a:spcAft>
                        <a:buClr>
                          <a:schemeClr val="dk1"/>
                        </a:buClr>
                        <a:buSzPts val="1100"/>
                        <a:buFont typeface="Arial"/>
                        <a:buNone/>
                      </a:pPr>
                      <a:r>
                        <a:rPr lang="en-US">
                          <a:solidFill>
                            <a:schemeClr val="dk1"/>
                          </a:solidFill>
                          <a:latin typeface="Calibri"/>
                          <a:ea typeface="Calibri"/>
                          <a:cs typeface="Calibri"/>
                          <a:sym typeface="Calibri"/>
                        </a:rPr>
                        <a:t>$50</a:t>
                      </a:r>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lgn="l" rtl="0">
                        <a:spcBef>
                          <a:spcPts val="0"/>
                        </a:spcBef>
                        <a:spcAft>
                          <a:spcPts val="0"/>
                        </a:spcAft>
                        <a:buNone/>
                      </a:pPr>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lgn="l" rtl="0">
                        <a:spcBef>
                          <a:spcPts val="0"/>
                        </a:spcBef>
                        <a:spcAft>
                          <a:spcPts val="0"/>
                        </a:spcAft>
                        <a:buNone/>
                      </a:pPr>
                      <a:endParaRPr dirty="0"/>
                    </a:p>
                  </a:txBody>
                  <a:tcPr marL="91425" marR="91425" marT="91425" marB="91425">
                    <a:lnT w="9525" cap="flat" cmpd="sng">
                      <a:solidFill>
                        <a:srgbClr val="9E9E9E"/>
                      </a:solidFill>
                      <a:prstDash val="solid"/>
                      <a:round/>
                      <a:headEnd type="none" w="sm" len="sm"/>
                      <a:tailEnd type="none" w="sm" len="sm"/>
                    </a:lnT>
                    <a:solidFill>
                      <a:srgbClr val="104170"/>
                    </a:solidFill>
                  </a:tcPr>
                </a:tc>
                <a:extLst>
                  <a:ext uri="{0D108BD9-81ED-4DB2-BD59-A6C34878D82A}">
                    <a16:rowId xmlns:a16="http://schemas.microsoft.com/office/drawing/2014/main" val="10002"/>
                  </a:ext>
                </a:extLst>
              </a:tr>
            </a:tbl>
          </a:graphicData>
        </a:graphic>
      </p:graphicFrame>
      <p:sp>
        <p:nvSpPr>
          <p:cNvPr id="3" name="Google Shape;108;p16">
            <a:extLst>
              <a:ext uri="{FF2B5EF4-FFF2-40B4-BE49-F238E27FC236}">
                <a16:creationId xmlns:a16="http://schemas.microsoft.com/office/drawing/2014/main" id="{31A83299-63CC-0751-D619-7AAB5D06F474}"/>
              </a:ext>
            </a:extLst>
          </p:cNvPr>
          <p:cNvSpPr/>
          <p:nvPr/>
        </p:nvSpPr>
        <p:spPr>
          <a:xfrm>
            <a:off x="0" y="4911365"/>
            <a:ext cx="9144000" cy="232134"/>
          </a:xfrm>
          <a:prstGeom prst="rect">
            <a:avLst/>
          </a:prstGeom>
          <a:solidFill>
            <a:srgbClr val="027FB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p48"/>
          <p:cNvSpPr txBox="1"/>
          <p:nvPr/>
        </p:nvSpPr>
        <p:spPr>
          <a:xfrm>
            <a:off x="445275" y="245875"/>
            <a:ext cx="8451300" cy="650400"/>
          </a:xfrm>
          <a:prstGeom prst="rect">
            <a:avLst/>
          </a:prstGeom>
          <a:noFill/>
          <a:ln>
            <a:noFill/>
          </a:ln>
        </p:spPr>
        <p:txBody>
          <a:bodyPr spcFirstLastPara="1" wrap="square" lIns="91425" tIns="91425" rIns="91425" bIns="91425" anchor="t" anchorCtr="0">
            <a:noAutofit/>
          </a:bodyPr>
          <a:lstStyle/>
          <a:p>
            <a:pPr marL="0" marR="133350" lvl="0" indent="0" algn="ctr" rtl="0">
              <a:lnSpc>
                <a:spcPct val="103750"/>
              </a:lnSpc>
              <a:spcBef>
                <a:spcPts val="1000"/>
              </a:spcBef>
              <a:spcAft>
                <a:spcPts val="1000"/>
              </a:spcAft>
              <a:buClr>
                <a:schemeClr val="dk1"/>
              </a:buClr>
              <a:buSzPts val="1100"/>
              <a:buFont typeface="Arial"/>
              <a:buNone/>
            </a:pPr>
            <a:r>
              <a:rPr lang="en-US" sz="5100" b="1">
                <a:solidFill>
                  <a:schemeClr val="dk2"/>
                </a:solidFill>
                <a:latin typeface="Calibri"/>
                <a:ea typeface="Calibri"/>
                <a:cs typeface="Calibri"/>
                <a:sym typeface="Calibri"/>
              </a:rPr>
              <a:t>Todd’s Money Journal</a:t>
            </a:r>
            <a:endParaRPr sz="5100" b="1" i="0" u="none" strike="noStrike" cap="none">
              <a:solidFill>
                <a:schemeClr val="dk2"/>
              </a:solidFill>
              <a:latin typeface="Calibri"/>
              <a:ea typeface="Calibri"/>
              <a:cs typeface="Calibri"/>
              <a:sym typeface="Calibri"/>
            </a:endParaRPr>
          </a:p>
        </p:txBody>
      </p:sp>
      <p:graphicFrame>
        <p:nvGraphicFramePr>
          <p:cNvPr id="285" name="Google Shape;285;p48"/>
          <p:cNvGraphicFramePr/>
          <p:nvPr>
            <p:extLst>
              <p:ext uri="{D42A27DB-BD31-4B8C-83A1-F6EECF244321}">
                <p14:modId xmlns:p14="http://schemas.microsoft.com/office/powerpoint/2010/main" val="4125689974"/>
              </p:ext>
            </p:extLst>
          </p:nvPr>
        </p:nvGraphicFramePr>
        <p:xfrm>
          <a:off x="594912" y="1845020"/>
          <a:ext cx="7954175" cy="1676310"/>
        </p:xfrm>
        <a:graphic>
          <a:graphicData uri="http://schemas.openxmlformats.org/drawingml/2006/table">
            <a:tbl>
              <a:tblPr>
                <a:noFill/>
                <a:tableStyleId>{C1F34C06-A464-494B-BEE1-01E272CCF221}</a:tableStyleId>
              </a:tblPr>
              <a:tblGrid>
                <a:gridCol w="779275">
                  <a:extLst>
                    <a:ext uri="{9D8B030D-6E8A-4147-A177-3AD203B41FA5}">
                      <a16:colId xmlns:a16="http://schemas.microsoft.com/office/drawing/2014/main" val="20000"/>
                    </a:ext>
                  </a:extLst>
                </a:gridCol>
                <a:gridCol w="3801525">
                  <a:extLst>
                    <a:ext uri="{9D8B030D-6E8A-4147-A177-3AD203B41FA5}">
                      <a16:colId xmlns:a16="http://schemas.microsoft.com/office/drawing/2014/main" val="20001"/>
                    </a:ext>
                  </a:extLst>
                </a:gridCol>
                <a:gridCol w="881975">
                  <a:extLst>
                    <a:ext uri="{9D8B030D-6E8A-4147-A177-3AD203B41FA5}">
                      <a16:colId xmlns:a16="http://schemas.microsoft.com/office/drawing/2014/main" val="20002"/>
                    </a:ext>
                  </a:extLst>
                </a:gridCol>
                <a:gridCol w="881975">
                  <a:extLst>
                    <a:ext uri="{9D8B030D-6E8A-4147-A177-3AD203B41FA5}">
                      <a16:colId xmlns:a16="http://schemas.microsoft.com/office/drawing/2014/main" val="20003"/>
                    </a:ext>
                  </a:extLst>
                </a:gridCol>
                <a:gridCol w="827425">
                  <a:extLst>
                    <a:ext uri="{9D8B030D-6E8A-4147-A177-3AD203B41FA5}">
                      <a16:colId xmlns:a16="http://schemas.microsoft.com/office/drawing/2014/main" val="20004"/>
                    </a:ext>
                  </a:extLst>
                </a:gridCol>
                <a:gridCol w="782000">
                  <a:extLst>
                    <a:ext uri="{9D8B030D-6E8A-4147-A177-3AD203B41FA5}">
                      <a16:colId xmlns:a16="http://schemas.microsoft.com/office/drawing/2014/main" val="20005"/>
                    </a:ext>
                  </a:extLst>
                </a:gridCol>
              </a:tblGrid>
              <a:tr h="381000">
                <a:tc rowSpan="2">
                  <a:txBody>
                    <a:bodyPr/>
                    <a:lstStyle/>
                    <a:p>
                      <a:pPr marL="0" lvl="0" indent="0" algn="ctr" rtl="0">
                        <a:spcBef>
                          <a:spcPts val="0"/>
                        </a:spcBef>
                        <a:spcAft>
                          <a:spcPts val="0"/>
                        </a:spcAft>
                        <a:buNone/>
                      </a:pPr>
                      <a:r>
                        <a:rPr lang="en-US" b="1">
                          <a:solidFill>
                            <a:schemeClr val="lt1"/>
                          </a:solidFill>
                          <a:latin typeface="Calibri"/>
                          <a:ea typeface="Calibri"/>
                          <a:cs typeface="Calibri"/>
                          <a:sym typeface="Calibri"/>
                        </a:rPr>
                        <a:t>MONTH</a:t>
                      </a:r>
                      <a:endParaRPr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rowSpan="2">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SUMMARY</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gridSpan="3">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AMOUNT FOR THE MONTH</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hMerge="1">
                  <a:txBody>
                    <a:bodyPr/>
                    <a:lstStyle/>
                    <a:p>
                      <a:endParaRPr lang="en-US"/>
                    </a:p>
                  </a:txBody>
                  <a:tcPr/>
                </a:tc>
                <a:tc hMerge="1">
                  <a:txBody>
                    <a:bodyPr/>
                    <a:lstStyle/>
                    <a:p>
                      <a:endParaRPr lang="en-US"/>
                    </a:p>
                  </a:txBody>
                  <a:tcPr/>
                </a:tc>
                <a:tc rowSpan="2">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TOTAL</a:t>
                      </a:r>
                      <a:endParaRPr sz="1600" b="1">
                        <a:solidFill>
                          <a:schemeClr val="lt1"/>
                        </a:solidFill>
                        <a:latin typeface="Calibri"/>
                        <a:ea typeface="Calibri"/>
                        <a:cs typeface="Calibri"/>
                        <a:sym typeface="Calibri"/>
                      </a:endParaRPr>
                    </a:p>
                    <a:p>
                      <a:pPr marL="0" lvl="0" indent="0" algn="ctr" rtl="0">
                        <a:spcBef>
                          <a:spcPts val="0"/>
                        </a:spcBef>
                        <a:spcAft>
                          <a:spcPts val="0"/>
                        </a:spcAft>
                        <a:buNone/>
                      </a:pPr>
                      <a:r>
                        <a:rPr lang="en-US" sz="1600" b="1">
                          <a:solidFill>
                            <a:schemeClr val="lt1"/>
                          </a:solidFill>
                          <a:latin typeface="Calibri"/>
                          <a:ea typeface="Calibri"/>
                          <a:cs typeface="Calibri"/>
                          <a:sym typeface="Calibri"/>
                        </a:rPr>
                        <a:t>SAVED</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104170"/>
                    </a:solidFill>
                  </a:tcPr>
                </a:tc>
                <a:extLst>
                  <a:ext uri="{0D108BD9-81ED-4DB2-BD59-A6C34878D82A}">
                    <a16:rowId xmlns:a16="http://schemas.microsoft.com/office/drawing/2014/main" val="10000"/>
                  </a:ext>
                </a:extLst>
              </a:tr>
              <a:tr h="381000">
                <a:tc vMerge="1">
                  <a:txBody>
                    <a:bodyPr/>
                    <a:lstStyle/>
                    <a:p>
                      <a:endParaRPr lang="en-US"/>
                    </a:p>
                  </a:txBody>
                  <a:tcPr/>
                </a:tc>
                <a:tc vMerge="1">
                  <a:txBody>
                    <a:bodyPr/>
                    <a:lstStyle/>
                    <a:p>
                      <a:endParaRPr lang="en-US"/>
                    </a:p>
                  </a:txBody>
                  <a:tcPr/>
                </a:tc>
                <a:tc>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EARNED</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SPENT</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SAVED</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vMerge="1">
                  <a:txBody>
                    <a:bodyPr/>
                    <a:lstStyle/>
                    <a:p>
                      <a:endParaRPr lang="en-US"/>
                    </a:p>
                  </a:txBody>
                  <a:tcPr/>
                </a:tc>
                <a:extLst>
                  <a:ext uri="{0D108BD9-81ED-4DB2-BD59-A6C34878D82A}">
                    <a16:rowId xmlns:a16="http://schemas.microsoft.com/office/drawing/2014/main" val="10001"/>
                  </a:ext>
                </a:extLst>
              </a:tr>
              <a:tr h="381000">
                <a:tc>
                  <a:txBody>
                    <a:bodyPr/>
                    <a:lstStyle/>
                    <a:p>
                      <a:pPr marL="0" lvl="0" indent="0" algn="ctr" rtl="0">
                        <a:spcBef>
                          <a:spcPts val="0"/>
                        </a:spcBef>
                        <a:spcAft>
                          <a:spcPts val="0"/>
                        </a:spcAft>
                        <a:buNone/>
                      </a:pPr>
                      <a:r>
                        <a:rPr lang="en-US" dirty="0">
                          <a:solidFill>
                            <a:schemeClr val="dk1"/>
                          </a:solidFill>
                          <a:latin typeface="Calibri"/>
                          <a:ea typeface="Calibri"/>
                          <a:cs typeface="Calibri"/>
                          <a:sym typeface="Calibri"/>
                        </a:rPr>
                        <a:t>1</a:t>
                      </a:r>
                      <a:endParaRPr dirty="0">
                        <a:solidFill>
                          <a:schemeClr val="dk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US">
                          <a:latin typeface="Calibri"/>
                          <a:ea typeface="Calibri"/>
                          <a:cs typeface="Calibri"/>
                          <a:sym typeface="Calibri"/>
                        </a:rPr>
                        <a:t>Todd earned $50 at the ice cream shop. He spent $15 streaming video games, $20 on pizza, and $15 on other snacks. </a:t>
                      </a:r>
                      <a:endParaRPr>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T w="9525" cap="flat" cmpd="sng">
                      <a:solidFill>
                        <a:srgbClr val="9E9E9E"/>
                      </a:solidFill>
                      <a:prstDash val="solid"/>
                      <a:round/>
                      <a:headEnd type="none" w="sm" len="sm"/>
                      <a:tailEnd type="none" w="sm" len="sm"/>
                    </a:lnT>
                  </a:tcPr>
                </a:tc>
                <a:tc>
                  <a:txBody>
                    <a:bodyPr/>
                    <a:lstStyle/>
                    <a:p>
                      <a:pPr marL="0" lvl="0" indent="0" algn="ctr" rtl="0">
                        <a:spcBef>
                          <a:spcPts val="0"/>
                        </a:spcBef>
                        <a:spcAft>
                          <a:spcPts val="0"/>
                        </a:spcAft>
                        <a:buNone/>
                      </a:pPr>
                      <a:r>
                        <a:rPr lang="en-US">
                          <a:latin typeface="Calibri"/>
                          <a:ea typeface="Calibri"/>
                          <a:cs typeface="Calibri"/>
                          <a:sym typeface="Calibri"/>
                        </a:rPr>
                        <a:t>$50</a:t>
                      </a:r>
                      <a:endParaRPr>
                        <a:latin typeface="Calibri"/>
                        <a:ea typeface="Calibri"/>
                        <a:cs typeface="Calibri"/>
                        <a:sym typeface="Calibri"/>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lgn="ctr" rtl="0">
                        <a:spcBef>
                          <a:spcPts val="0"/>
                        </a:spcBef>
                        <a:spcAft>
                          <a:spcPts val="0"/>
                        </a:spcAft>
                        <a:buNone/>
                      </a:pPr>
                      <a:r>
                        <a:rPr lang="en-US">
                          <a:solidFill>
                            <a:schemeClr val="dk1"/>
                          </a:solidFill>
                          <a:latin typeface="Calibri"/>
                          <a:ea typeface="Calibri"/>
                          <a:cs typeface="Calibri"/>
                          <a:sym typeface="Calibri"/>
                        </a:rPr>
                        <a:t>$50</a:t>
                      </a:r>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lgn="ctr" rtl="0">
                        <a:spcBef>
                          <a:spcPts val="0"/>
                        </a:spcBef>
                        <a:spcAft>
                          <a:spcPts val="0"/>
                        </a:spcAft>
                        <a:buClr>
                          <a:schemeClr val="dk1"/>
                        </a:buClr>
                        <a:buSzPts val="1100"/>
                        <a:buFont typeface="Arial"/>
                        <a:buNone/>
                      </a:pPr>
                      <a:r>
                        <a:rPr lang="en-US">
                          <a:solidFill>
                            <a:schemeClr val="dk1"/>
                          </a:solidFill>
                          <a:latin typeface="Calibri"/>
                          <a:ea typeface="Calibri"/>
                          <a:cs typeface="Calibri"/>
                          <a:sym typeface="Calibri"/>
                        </a:rPr>
                        <a:t>$0</a:t>
                      </a:r>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lgn="ctr" rtl="0">
                        <a:spcBef>
                          <a:spcPts val="0"/>
                        </a:spcBef>
                        <a:spcAft>
                          <a:spcPts val="0"/>
                        </a:spcAft>
                        <a:buClr>
                          <a:schemeClr val="dk1"/>
                        </a:buClr>
                        <a:buSzPts val="1100"/>
                        <a:buFont typeface="Arial"/>
                        <a:buNone/>
                      </a:pPr>
                      <a:r>
                        <a:rPr lang="en-US" b="1" dirty="0">
                          <a:solidFill>
                            <a:schemeClr val="lt1"/>
                          </a:solidFill>
                          <a:latin typeface="Calibri"/>
                          <a:ea typeface="Calibri"/>
                          <a:cs typeface="Calibri"/>
                          <a:sym typeface="Calibri"/>
                        </a:rPr>
                        <a:t>$0</a:t>
                      </a:r>
                      <a:endParaRPr b="1" dirty="0">
                        <a:solidFill>
                          <a:schemeClr val="lt1"/>
                        </a:solidFill>
                      </a:endParaRPr>
                    </a:p>
                  </a:txBody>
                  <a:tcPr marL="91425" marR="91425" marT="91425" marB="91425">
                    <a:lnT w="9525" cap="flat" cmpd="sng">
                      <a:solidFill>
                        <a:srgbClr val="9E9E9E"/>
                      </a:solidFill>
                      <a:prstDash val="solid"/>
                      <a:round/>
                      <a:headEnd type="none" w="sm" len="sm"/>
                      <a:tailEnd type="none" w="sm" len="sm"/>
                    </a:lnT>
                    <a:solidFill>
                      <a:srgbClr val="104170"/>
                    </a:solidFill>
                  </a:tcPr>
                </a:tc>
                <a:extLst>
                  <a:ext uri="{0D108BD9-81ED-4DB2-BD59-A6C34878D82A}">
                    <a16:rowId xmlns:a16="http://schemas.microsoft.com/office/drawing/2014/main" val="10002"/>
                  </a:ext>
                </a:extLst>
              </a:tr>
            </a:tbl>
          </a:graphicData>
        </a:graphic>
      </p:graphicFrame>
      <p:sp>
        <p:nvSpPr>
          <p:cNvPr id="3" name="Google Shape;108;p16">
            <a:extLst>
              <a:ext uri="{FF2B5EF4-FFF2-40B4-BE49-F238E27FC236}">
                <a16:creationId xmlns:a16="http://schemas.microsoft.com/office/drawing/2014/main" id="{36894A06-F45E-3F87-A1B8-B3414465BF71}"/>
              </a:ext>
            </a:extLst>
          </p:cNvPr>
          <p:cNvSpPr/>
          <p:nvPr/>
        </p:nvSpPr>
        <p:spPr>
          <a:xfrm>
            <a:off x="0" y="4911365"/>
            <a:ext cx="9144000" cy="232134"/>
          </a:xfrm>
          <a:prstGeom prst="rect">
            <a:avLst/>
          </a:prstGeom>
          <a:solidFill>
            <a:srgbClr val="027FB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p49"/>
          <p:cNvSpPr txBox="1"/>
          <p:nvPr/>
        </p:nvSpPr>
        <p:spPr>
          <a:xfrm>
            <a:off x="445275" y="245875"/>
            <a:ext cx="8451300" cy="650400"/>
          </a:xfrm>
          <a:prstGeom prst="rect">
            <a:avLst/>
          </a:prstGeom>
          <a:noFill/>
          <a:ln>
            <a:noFill/>
          </a:ln>
        </p:spPr>
        <p:txBody>
          <a:bodyPr spcFirstLastPara="1" wrap="square" lIns="91425" tIns="91425" rIns="91425" bIns="91425" anchor="t" anchorCtr="0">
            <a:noAutofit/>
          </a:bodyPr>
          <a:lstStyle/>
          <a:p>
            <a:pPr marL="0" marR="133350" lvl="0" indent="0" algn="ctr" rtl="0">
              <a:lnSpc>
                <a:spcPct val="103750"/>
              </a:lnSpc>
              <a:spcBef>
                <a:spcPts val="1000"/>
              </a:spcBef>
              <a:spcAft>
                <a:spcPts val="1000"/>
              </a:spcAft>
              <a:buClr>
                <a:schemeClr val="dk1"/>
              </a:buClr>
              <a:buSzPts val="1100"/>
              <a:buFont typeface="Arial"/>
              <a:buNone/>
            </a:pPr>
            <a:r>
              <a:rPr lang="en-US" sz="5100" b="1">
                <a:solidFill>
                  <a:schemeClr val="dk2"/>
                </a:solidFill>
                <a:latin typeface="Calibri"/>
                <a:ea typeface="Calibri"/>
                <a:cs typeface="Calibri"/>
                <a:sym typeface="Calibri"/>
              </a:rPr>
              <a:t>Todd’s Money Journal</a:t>
            </a:r>
            <a:endParaRPr sz="5100" b="1" i="0" u="none" strike="noStrike" cap="none">
              <a:solidFill>
                <a:schemeClr val="dk2"/>
              </a:solidFill>
              <a:latin typeface="Calibri"/>
              <a:ea typeface="Calibri"/>
              <a:cs typeface="Calibri"/>
              <a:sym typeface="Calibri"/>
            </a:endParaRPr>
          </a:p>
        </p:txBody>
      </p:sp>
      <p:graphicFrame>
        <p:nvGraphicFramePr>
          <p:cNvPr id="292" name="Google Shape;292;p49"/>
          <p:cNvGraphicFramePr/>
          <p:nvPr>
            <p:extLst>
              <p:ext uri="{D42A27DB-BD31-4B8C-83A1-F6EECF244321}">
                <p14:modId xmlns:p14="http://schemas.microsoft.com/office/powerpoint/2010/main" val="2598958996"/>
              </p:ext>
            </p:extLst>
          </p:nvPr>
        </p:nvGraphicFramePr>
        <p:xfrm>
          <a:off x="513063" y="1449094"/>
          <a:ext cx="7954175" cy="2712600"/>
        </p:xfrm>
        <a:graphic>
          <a:graphicData uri="http://schemas.openxmlformats.org/drawingml/2006/table">
            <a:tbl>
              <a:tblPr>
                <a:noFill/>
                <a:tableStyleId>{C1F34C06-A464-494B-BEE1-01E272CCF221}</a:tableStyleId>
              </a:tblPr>
              <a:tblGrid>
                <a:gridCol w="779275">
                  <a:extLst>
                    <a:ext uri="{9D8B030D-6E8A-4147-A177-3AD203B41FA5}">
                      <a16:colId xmlns:a16="http://schemas.microsoft.com/office/drawing/2014/main" val="20000"/>
                    </a:ext>
                  </a:extLst>
                </a:gridCol>
                <a:gridCol w="3801525">
                  <a:extLst>
                    <a:ext uri="{9D8B030D-6E8A-4147-A177-3AD203B41FA5}">
                      <a16:colId xmlns:a16="http://schemas.microsoft.com/office/drawing/2014/main" val="20001"/>
                    </a:ext>
                  </a:extLst>
                </a:gridCol>
                <a:gridCol w="881975">
                  <a:extLst>
                    <a:ext uri="{9D8B030D-6E8A-4147-A177-3AD203B41FA5}">
                      <a16:colId xmlns:a16="http://schemas.microsoft.com/office/drawing/2014/main" val="20002"/>
                    </a:ext>
                  </a:extLst>
                </a:gridCol>
                <a:gridCol w="881975">
                  <a:extLst>
                    <a:ext uri="{9D8B030D-6E8A-4147-A177-3AD203B41FA5}">
                      <a16:colId xmlns:a16="http://schemas.microsoft.com/office/drawing/2014/main" val="20003"/>
                    </a:ext>
                  </a:extLst>
                </a:gridCol>
                <a:gridCol w="827425">
                  <a:extLst>
                    <a:ext uri="{9D8B030D-6E8A-4147-A177-3AD203B41FA5}">
                      <a16:colId xmlns:a16="http://schemas.microsoft.com/office/drawing/2014/main" val="20004"/>
                    </a:ext>
                  </a:extLst>
                </a:gridCol>
                <a:gridCol w="782000">
                  <a:extLst>
                    <a:ext uri="{9D8B030D-6E8A-4147-A177-3AD203B41FA5}">
                      <a16:colId xmlns:a16="http://schemas.microsoft.com/office/drawing/2014/main" val="20005"/>
                    </a:ext>
                  </a:extLst>
                </a:gridCol>
              </a:tblGrid>
              <a:tr h="381000">
                <a:tc rowSpan="2">
                  <a:txBody>
                    <a:bodyPr/>
                    <a:lstStyle/>
                    <a:p>
                      <a:pPr marL="0" lvl="0" indent="0" algn="ctr" rtl="0">
                        <a:spcBef>
                          <a:spcPts val="0"/>
                        </a:spcBef>
                        <a:spcAft>
                          <a:spcPts val="0"/>
                        </a:spcAft>
                        <a:buNone/>
                      </a:pPr>
                      <a:r>
                        <a:rPr lang="en-US" b="1">
                          <a:solidFill>
                            <a:schemeClr val="lt1"/>
                          </a:solidFill>
                          <a:latin typeface="Calibri"/>
                          <a:ea typeface="Calibri"/>
                          <a:cs typeface="Calibri"/>
                          <a:sym typeface="Calibri"/>
                        </a:rPr>
                        <a:t>MONTH</a:t>
                      </a:r>
                      <a:endParaRPr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rowSpan="2">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SUMMARY</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gridSpan="3">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AMOUNT FOR THE MONTH</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hMerge="1">
                  <a:txBody>
                    <a:bodyPr/>
                    <a:lstStyle/>
                    <a:p>
                      <a:endParaRPr lang="en-US"/>
                    </a:p>
                  </a:txBody>
                  <a:tcPr/>
                </a:tc>
                <a:tc hMerge="1">
                  <a:txBody>
                    <a:bodyPr/>
                    <a:lstStyle/>
                    <a:p>
                      <a:endParaRPr lang="en-US"/>
                    </a:p>
                  </a:txBody>
                  <a:tcPr/>
                </a:tc>
                <a:tc rowSpan="2">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TOTAL</a:t>
                      </a:r>
                      <a:endParaRPr sz="1600" b="1">
                        <a:solidFill>
                          <a:schemeClr val="lt1"/>
                        </a:solidFill>
                        <a:latin typeface="Calibri"/>
                        <a:ea typeface="Calibri"/>
                        <a:cs typeface="Calibri"/>
                        <a:sym typeface="Calibri"/>
                      </a:endParaRPr>
                    </a:p>
                    <a:p>
                      <a:pPr marL="0" lvl="0" indent="0" algn="ctr" rtl="0">
                        <a:spcBef>
                          <a:spcPts val="0"/>
                        </a:spcBef>
                        <a:spcAft>
                          <a:spcPts val="0"/>
                        </a:spcAft>
                        <a:buNone/>
                      </a:pPr>
                      <a:r>
                        <a:rPr lang="en-US" sz="1600" b="1">
                          <a:solidFill>
                            <a:schemeClr val="lt1"/>
                          </a:solidFill>
                          <a:latin typeface="Calibri"/>
                          <a:ea typeface="Calibri"/>
                          <a:cs typeface="Calibri"/>
                          <a:sym typeface="Calibri"/>
                        </a:rPr>
                        <a:t>SAVED</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104170"/>
                    </a:solidFill>
                  </a:tcPr>
                </a:tc>
                <a:extLst>
                  <a:ext uri="{0D108BD9-81ED-4DB2-BD59-A6C34878D82A}">
                    <a16:rowId xmlns:a16="http://schemas.microsoft.com/office/drawing/2014/main" val="10000"/>
                  </a:ext>
                </a:extLst>
              </a:tr>
              <a:tr h="381000">
                <a:tc vMerge="1">
                  <a:txBody>
                    <a:bodyPr/>
                    <a:lstStyle/>
                    <a:p>
                      <a:endParaRPr lang="en-US"/>
                    </a:p>
                  </a:txBody>
                  <a:tcPr/>
                </a:tc>
                <a:tc vMerge="1">
                  <a:txBody>
                    <a:bodyPr/>
                    <a:lstStyle/>
                    <a:p>
                      <a:endParaRPr lang="en-US"/>
                    </a:p>
                  </a:txBody>
                  <a:tcPr/>
                </a:tc>
                <a:tc>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EARNED</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SPENT</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SAVED</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vMerge="1">
                  <a:txBody>
                    <a:bodyPr/>
                    <a:lstStyle/>
                    <a:p>
                      <a:endParaRPr lang="en-US"/>
                    </a:p>
                  </a:txBody>
                  <a:tcPr/>
                </a:tc>
                <a:extLst>
                  <a:ext uri="{0D108BD9-81ED-4DB2-BD59-A6C34878D82A}">
                    <a16:rowId xmlns:a16="http://schemas.microsoft.com/office/drawing/2014/main" val="10001"/>
                  </a:ext>
                </a:extLst>
              </a:tr>
              <a:tr h="381000">
                <a:tc>
                  <a:txBody>
                    <a:bodyPr/>
                    <a:lstStyle/>
                    <a:p>
                      <a:pPr marL="0" lvl="0" indent="0" algn="ctr" rtl="0">
                        <a:spcBef>
                          <a:spcPts val="0"/>
                        </a:spcBef>
                        <a:spcAft>
                          <a:spcPts val="0"/>
                        </a:spcAft>
                        <a:buNone/>
                      </a:pPr>
                      <a:r>
                        <a:rPr lang="en-US">
                          <a:solidFill>
                            <a:schemeClr val="dk1"/>
                          </a:solidFill>
                          <a:latin typeface="Calibri"/>
                          <a:ea typeface="Calibri"/>
                          <a:cs typeface="Calibri"/>
                          <a:sym typeface="Calibri"/>
                        </a:rPr>
                        <a:t>1</a:t>
                      </a:r>
                      <a:endParaRPr>
                        <a:solidFill>
                          <a:schemeClr val="dk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US">
                          <a:latin typeface="Calibri"/>
                          <a:ea typeface="Calibri"/>
                          <a:cs typeface="Calibri"/>
                          <a:sym typeface="Calibri"/>
                        </a:rPr>
                        <a:t>Todd earned $50 at the ice cream shop. He spent $15 streaming video games, $20 on pizza, and $15 on other snacks. </a:t>
                      </a:r>
                      <a:endParaRPr>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T w="9525" cap="flat" cmpd="sng">
                      <a:solidFill>
                        <a:srgbClr val="9E9E9E"/>
                      </a:solidFill>
                      <a:prstDash val="solid"/>
                      <a:round/>
                      <a:headEnd type="none" w="sm" len="sm"/>
                      <a:tailEnd type="none" w="sm" len="sm"/>
                    </a:lnT>
                  </a:tcPr>
                </a:tc>
                <a:tc>
                  <a:txBody>
                    <a:bodyPr/>
                    <a:lstStyle/>
                    <a:p>
                      <a:pPr marL="0" lvl="0" indent="0" algn="ctr" rtl="0">
                        <a:spcBef>
                          <a:spcPts val="0"/>
                        </a:spcBef>
                        <a:spcAft>
                          <a:spcPts val="0"/>
                        </a:spcAft>
                        <a:buNone/>
                      </a:pPr>
                      <a:r>
                        <a:rPr lang="en-US">
                          <a:latin typeface="Calibri"/>
                          <a:ea typeface="Calibri"/>
                          <a:cs typeface="Calibri"/>
                          <a:sym typeface="Calibri"/>
                        </a:rPr>
                        <a:t>$50</a:t>
                      </a:r>
                      <a:endParaRPr>
                        <a:latin typeface="Calibri"/>
                        <a:ea typeface="Calibri"/>
                        <a:cs typeface="Calibri"/>
                        <a:sym typeface="Calibri"/>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lgn="ctr" rtl="0">
                        <a:spcBef>
                          <a:spcPts val="0"/>
                        </a:spcBef>
                        <a:spcAft>
                          <a:spcPts val="0"/>
                        </a:spcAft>
                        <a:buNone/>
                      </a:pPr>
                      <a:r>
                        <a:rPr lang="en-US">
                          <a:latin typeface="Calibri"/>
                          <a:ea typeface="Calibri"/>
                          <a:cs typeface="Calibri"/>
                          <a:sym typeface="Calibri"/>
                        </a:rPr>
                        <a:t>$50</a:t>
                      </a:r>
                      <a:endParaRPr>
                        <a:latin typeface="Calibri"/>
                        <a:ea typeface="Calibri"/>
                        <a:cs typeface="Calibri"/>
                        <a:sym typeface="Calibri"/>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lgn="ctr" rtl="0">
                        <a:spcBef>
                          <a:spcPts val="0"/>
                        </a:spcBef>
                        <a:spcAft>
                          <a:spcPts val="0"/>
                        </a:spcAft>
                        <a:buNone/>
                      </a:pPr>
                      <a:r>
                        <a:rPr lang="en-US">
                          <a:latin typeface="Calibri"/>
                          <a:ea typeface="Calibri"/>
                          <a:cs typeface="Calibri"/>
                          <a:sym typeface="Calibri"/>
                        </a:rPr>
                        <a:t>$0</a:t>
                      </a:r>
                      <a:endParaRPr>
                        <a:latin typeface="Calibri"/>
                        <a:ea typeface="Calibri"/>
                        <a:cs typeface="Calibri"/>
                        <a:sym typeface="Calibri"/>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lgn="ctr" rtl="0">
                        <a:spcBef>
                          <a:spcPts val="0"/>
                        </a:spcBef>
                        <a:spcAft>
                          <a:spcPts val="0"/>
                        </a:spcAft>
                        <a:buNone/>
                      </a:pPr>
                      <a:r>
                        <a:rPr lang="en-US" b="1">
                          <a:solidFill>
                            <a:schemeClr val="lt1"/>
                          </a:solidFill>
                          <a:latin typeface="Calibri"/>
                          <a:ea typeface="Calibri"/>
                          <a:cs typeface="Calibri"/>
                          <a:sym typeface="Calibri"/>
                        </a:rPr>
                        <a:t>$0</a:t>
                      </a:r>
                      <a:endParaRPr b="1">
                        <a:solidFill>
                          <a:schemeClr val="lt1"/>
                        </a:solidFill>
                        <a:latin typeface="Calibri"/>
                        <a:ea typeface="Calibri"/>
                        <a:cs typeface="Calibri"/>
                        <a:sym typeface="Calibri"/>
                      </a:endParaRPr>
                    </a:p>
                  </a:txBody>
                  <a:tcPr marL="91425" marR="91425" marT="91425" marB="91425">
                    <a:lnT w="9525" cap="flat" cmpd="sng">
                      <a:solidFill>
                        <a:srgbClr val="9E9E9E"/>
                      </a:solidFill>
                      <a:prstDash val="solid"/>
                      <a:round/>
                      <a:headEnd type="none" w="sm" len="sm"/>
                      <a:tailEnd type="none" w="sm" len="sm"/>
                    </a:lnT>
                    <a:solidFill>
                      <a:srgbClr val="104170"/>
                    </a:solidFill>
                  </a:tcPr>
                </a:tc>
                <a:extLst>
                  <a:ext uri="{0D108BD9-81ED-4DB2-BD59-A6C34878D82A}">
                    <a16:rowId xmlns:a16="http://schemas.microsoft.com/office/drawing/2014/main" val="10002"/>
                  </a:ext>
                </a:extLst>
              </a:tr>
              <a:tr h="381000">
                <a:tc>
                  <a:txBody>
                    <a:bodyPr/>
                    <a:lstStyle/>
                    <a:p>
                      <a:pPr marL="0" lvl="0" indent="0" algn="ctr" rtl="0">
                        <a:spcBef>
                          <a:spcPts val="0"/>
                        </a:spcBef>
                        <a:spcAft>
                          <a:spcPts val="0"/>
                        </a:spcAft>
                        <a:buNone/>
                      </a:pPr>
                      <a:r>
                        <a:rPr lang="en-US">
                          <a:solidFill>
                            <a:schemeClr val="dk1"/>
                          </a:solidFill>
                          <a:latin typeface="Calibri"/>
                          <a:ea typeface="Calibri"/>
                          <a:cs typeface="Calibri"/>
                          <a:sym typeface="Calibri"/>
                        </a:rPr>
                        <a:t>2</a:t>
                      </a:r>
                      <a:endParaRPr>
                        <a:solidFill>
                          <a:schemeClr val="dk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US" dirty="0">
                          <a:latin typeface="Calibri"/>
                          <a:ea typeface="Calibri"/>
                          <a:cs typeface="Calibri"/>
                          <a:sym typeface="Calibri"/>
                        </a:rPr>
                        <a:t>Todd got lots of tips and made $75 at the ice cream shop. He treated his friends to pizza for $30, paid $15 to stream video games, and bought a gaming controller on sale for $30.</a:t>
                      </a:r>
                      <a:endParaRPr dirty="0">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tcPr>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dirty="0"/>
                    </a:p>
                  </a:txBody>
                  <a:tcPr marL="91425" marR="91425" marT="91425" marB="91425">
                    <a:solidFill>
                      <a:srgbClr val="104170"/>
                    </a:solidFill>
                  </a:tcPr>
                </a:tc>
                <a:extLst>
                  <a:ext uri="{0D108BD9-81ED-4DB2-BD59-A6C34878D82A}">
                    <a16:rowId xmlns:a16="http://schemas.microsoft.com/office/drawing/2014/main" val="10003"/>
                  </a:ext>
                </a:extLst>
              </a:tr>
            </a:tbl>
          </a:graphicData>
        </a:graphic>
      </p:graphicFrame>
      <p:sp>
        <p:nvSpPr>
          <p:cNvPr id="3" name="Google Shape;108;p16">
            <a:extLst>
              <a:ext uri="{FF2B5EF4-FFF2-40B4-BE49-F238E27FC236}">
                <a16:creationId xmlns:a16="http://schemas.microsoft.com/office/drawing/2014/main" id="{29C7A46A-70C2-2218-2D1E-02F41BE4C549}"/>
              </a:ext>
            </a:extLst>
          </p:cNvPr>
          <p:cNvSpPr/>
          <p:nvPr/>
        </p:nvSpPr>
        <p:spPr>
          <a:xfrm>
            <a:off x="0" y="4911365"/>
            <a:ext cx="9144000" cy="232134"/>
          </a:xfrm>
          <a:prstGeom prst="rect">
            <a:avLst/>
          </a:prstGeom>
          <a:solidFill>
            <a:srgbClr val="027FB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p50"/>
          <p:cNvSpPr txBox="1"/>
          <p:nvPr/>
        </p:nvSpPr>
        <p:spPr>
          <a:xfrm>
            <a:off x="445275" y="245875"/>
            <a:ext cx="8451300" cy="650400"/>
          </a:xfrm>
          <a:prstGeom prst="rect">
            <a:avLst/>
          </a:prstGeom>
          <a:noFill/>
          <a:ln>
            <a:noFill/>
          </a:ln>
        </p:spPr>
        <p:txBody>
          <a:bodyPr spcFirstLastPara="1" wrap="square" lIns="91425" tIns="91425" rIns="91425" bIns="91425" anchor="t" anchorCtr="0">
            <a:noAutofit/>
          </a:bodyPr>
          <a:lstStyle/>
          <a:p>
            <a:pPr marL="0" marR="133350" lvl="0" indent="0" algn="ctr" rtl="0">
              <a:lnSpc>
                <a:spcPct val="103750"/>
              </a:lnSpc>
              <a:spcBef>
                <a:spcPts val="1000"/>
              </a:spcBef>
              <a:spcAft>
                <a:spcPts val="1000"/>
              </a:spcAft>
              <a:buClr>
                <a:schemeClr val="dk1"/>
              </a:buClr>
              <a:buSzPts val="1100"/>
              <a:buFont typeface="Arial"/>
              <a:buNone/>
            </a:pPr>
            <a:r>
              <a:rPr lang="en-US" sz="5100" b="1">
                <a:solidFill>
                  <a:schemeClr val="dk2"/>
                </a:solidFill>
                <a:latin typeface="Calibri"/>
                <a:ea typeface="Calibri"/>
                <a:cs typeface="Calibri"/>
                <a:sym typeface="Calibri"/>
              </a:rPr>
              <a:t>Todd’s Money Journal</a:t>
            </a:r>
            <a:endParaRPr sz="5100" b="1" i="0" u="none" strike="noStrike" cap="none">
              <a:solidFill>
                <a:schemeClr val="dk2"/>
              </a:solidFill>
              <a:latin typeface="Calibri"/>
              <a:ea typeface="Calibri"/>
              <a:cs typeface="Calibri"/>
              <a:sym typeface="Calibri"/>
            </a:endParaRPr>
          </a:p>
        </p:txBody>
      </p:sp>
      <p:graphicFrame>
        <p:nvGraphicFramePr>
          <p:cNvPr id="299" name="Google Shape;299;p50"/>
          <p:cNvGraphicFramePr/>
          <p:nvPr>
            <p:extLst>
              <p:ext uri="{D42A27DB-BD31-4B8C-83A1-F6EECF244321}">
                <p14:modId xmlns:p14="http://schemas.microsoft.com/office/powerpoint/2010/main" val="2958837704"/>
              </p:ext>
            </p:extLst>
          </p:nvPr>
        </p:nvGraphicFramePr>
        <p:xfrm>
          <a:off x="522490" y="1505655"/>
          <a:ext cx="7954175" cy="2712600"/>
        </p:xfrm>
        <a:graphic>
          <a:graphicData uri="http://schemas.openxmlformats.org/drawingml/2006/table">
            <a:tbl>
              <a:tblPr>
                <a:noFill/>
                <a:tableStyleId>{C1F34C06-A464-494B-BEE1-01E272CCF221}</a:tableStyleId>
              </a:tblPr>
              <a:tblGrid>
                <a:gridCol w="779275">
                  <a:extLst>
                    <a:ext uri="{9D8B030D-6E8A-4147-A177-3AD203B41FA5}">
                      <a16:colId xmlns:a16="http://schemas.microsoft.com/office/drawing/2014/main" val="20000"/>
                    </a:ext>
                  </a:extLst>
                </a:gridCol>
                <a:gridCol w="3801525">
                  <a:extLst>
                    <a:ext uri="{9D8B030D-6E8A-4147-A177-3AD203B41FA5}">
                      <a16:colId xmlns:a16="http://schemas.microsoft.com/office/drawing/2014/main" val="20001"/>
                    </a:ext>
                  </a:extLst>
                </a:gridCol>
                <a:gridCol w="881975">
                  <a:extLst>
                    <a:ext uri="{9D8B030D-6E8A-4147-A177-3AD203B41FA5}">
                      <a16:colId xmlns:a16="http://schemas.microsoft.com/office/drawing/2014/main" val="20002"/>
                    </a:ext>
                  </a:extLst>
                </a:gridCol>
                <a:gridCol w="881975">
                  <a:extLst>
                    <a:ext uri="{9D8B030D-6E8A-4147-A177-3AD203B41FA5}">
                      <a16:colId xmlns:a16="http://schemas.microsoft.com/office/drawing/2014/main" val="20003"/>
                    </a:ext>
                  </a:extLst>
                </a:gridCol>
                <a:gridCol w="827425">
                  <a:extLst>
                    <a:ext uri="{9D8B030D-6E8A-4147-A177-3AD203B41FA5}">
                      <a16:colId xmlns:a16="http://schemas.microsoft.com/office/drawing/2014/main" val="20004"/>
                    </a:ext>
                  </a:extLst>
                </a:gridCol>
                <a:gridCol w="782000">
                  <a:extLst>
                    <a:ext uri="{9D8B030D-6E8A-4147-A177-3AD203B41FA5}">
                      <a16:colId xmlns:a16="http://schemas.microsoft.com/office/drawing/2014/main" val="20005"/>
                    </a:ext>
                  </a:extLst>
                </a:gridCol>
              </a:tblGrid>
              <a:tr h="381000">
                <a:tc rowSpan="2">
                  <a:txBody>
                    <a:bodyPr/>
                    <a:lstStyle/>
                    <a:p>
                      <a:pPr marL="0" lvl="0" indent="0" algn="ctr" rtl="0">
                        <a:spcBef>
                          <a:spcPts val="0"/>
                        </a:spcBef>
                        <a:spcAft>
                          <a:spcPts val="0"/>
                        </a:spcAft>
                        <a:buNone/>
                      </a:pPr>
                      <a:r>
                        <a:rPr lang="en-US" b="1">
                          <a:solidFill>
                            <a:schemeClr val="lt1"/>
                          </a:solidFill>
                          <a:latin typeface="Calibri"/>
                          <a:ea typeface="Calibri"/>
                          <a:cs typeface="Calibri"/>
                          <a:sym typeface="Calibri"/>
                        </a:rPr>
                        <a:t>MONTH</a:t>
                      </a:r>
                      <a:endParaRPr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rowSpan="2">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SUMMARY</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gridSpan="3">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AMOUNT FOR THE MONTH</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hMerge="1">
                  <a:txBody>
                    <a:bodyPr/>
                    <a:lstStyle/>
                    <a:p>
                      <a:endParaRPr lang="en-US"/>
                    </a:p>
                  </a:txBody>
                  <a:tcPr/>
                </a:tc>
                <a:tc hMerge="1">
                  <a:txBody>
                    <a:bodyPr/>
                    <a:lstStyle/>
                    <a:p>
                      <a:endParaRPr lang="en-US"/>
                    </a:p>
                  </a:txBody>
                  <a:tcPr/>
                </a:tc>
                <a:tc rowSpan="2">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TOTAL</a:t>
                      </a:r>
                      <a:endParaRPr sz="1600" b="1">
                        <a:solidFill>
                          <a:schemeClr val="lt1"/>
                        </a:solidFill>
                        <a:latin typeface="Calibri"/>
                        <a:ea typeface="Calibri"/>
                        <a:cs typeface="Calibri"/>
                        <a:sym typeface="Calibri"/>
                      </a:endParaRPr>
                    </a:p>
                    <a:p>
                      <a:pPr marL="0" lvl="0" indent="0" algn="ctr" rtl="0">
                        <a:spcBef>
                          <a:spcPts val="0"/>
                        </a:spcBef>
                        <a:spcAft>
                          <a:spcPts val="0"/>
                        </a:spcAft>
                        <a:buNone/>
                      </a:pPr>
                      <a:r>
                        <a:rPr lang="en-US" sz="1600" b="1">
                          <a:solidFill>
                            <a:schemeClr val="lt1"/>
                          </a:solidFill>
                          <a:latin typeface="Calibri"/>
                          <a:ea typeface="Calibri"/>
                          <a:cs typeface="Calibri"/>
                          <a:sym typeface="Calibri"/>
                        </a:rPr>
                        <a:t>SAVED</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104170"/>
                    </a:solidFill>
                  </a:tcPr>
                </a:tc>
                <a:extLst>
                  <a:ext uri="{0D108BD9-81ED-4DB2-BD59-A6C34878D82A}">
                    <a16:rowId xmlns:a16="http://schemas.microsoft.com/office/drawing/2014/main" val="10000"/>
                  </a:ext>
                </a:extLst>
              </a:tr>
              <a:tr h="381000">
                <a:tc vMerge="1">
                  <a:txBody>
                    <a:bodyPr/>
                    <a:lstStyle/>
                    <a:p>
                      <a:endParaRPr lang="en-US"/>
                    </a:p>
                  </a:txBody>
                  <a:tcPr/>
                </a:tc>
                <a:tc vMerge="1">
                  <a:txBody>
                    <a:bodyPr/>
                    <a:lstStyle/>
                    <a:p>
                      <a:endParaRPr lang="en-US"/>
                    </a:p>
                  </a:txBody>
                  <a:tcPr/>
                </a:tc>
                <a:tc>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EARNED</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SPENT</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SAVED</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vMerge="1">
                  <a:txBody>
                    <a:bodyPr/>
                    <a:lstStyle/>
                    <a:p>
                      <a:endParaRPr lang="en-US"/>
                    </a:p>
                  </a:txBody>
                  <a:tcPr/>
                </a:tc>
                <a:extLst>
                  <a:ext uri="{0D108BD9-81ED-4DB2-BD59-A6C34878D82A}">
                    <a16:rowId xmlns:a16="http://schemas.microsoft.com/office/drawing/2014/main" val="10001"/>
                  </a:ext>
                </a:extLst>
              </a:tr>
              <a:tr h="381000">
                <a:tc>
                  <a:txBody>
                    <a:bodyPr/>
                    <a:lstStyle/>
                    <a:p>
                      <a:pPr marL="0" lvl="0" indent="0" algn="ctr" rtl="0">
                        <a:spcBef>
                          <a:spcPts val="0"/>
                        </a:spcBef>
                        <a:spcAft>
                          <a:spcPts val="0"/>
                        </a:spcAft>
                        <a:buNone/>
                      </a:pPr>
                      <a:r>
                        <a:rPr lang="en-US">
                          <a:solidFill>
                            <a:schemeClr val="dk1"/>
                          </a:solidFill>
                          <a:latin typeface="Calibri"/>
                          <a:ea typeface="Calibri"/>
                          <a:cs typeface="Calibri"/>
                          <a:sym typeface="Calibri"/>
                        </a:rPr>
                        <a:t>1</a:t>
                      </a:r>
                      <a:endParaRPr>
                        <a:solidFill>
                          <a:schemeClr val="dk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US">
                          <a:latin typeface="Calibri"/>
                          <a:ea typeface="Calibri"/>
                          <a:cs typeface="Calibri"/>
                          <a:sym typeface="Calibri"/>
                        </a:rPr>
                        <a:t>Todd earned $50 at the ice cream shop. He spent $15 streaming video games, $20 on pizza, and $15 on other snacks. </a:t>
                      </a:r>
                      <a:endParaRPr>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T w="9525" cap="flat" cmpd="sng">
                      <a:solidFill>
                        <a:srgbClr val="9E9E9E"/>
                      </a:solidFill>
                      <a:prstDash val="solid"/>
                      <a:round/>
                      <a:headEnd type="none" w="sm" len="sm"/>
                      <a:tailEnd type="none" w="sm" len="sm"/>
                    </a:lnT>
                  </a:tcPr>
                </a:tc>
                <a:tc>
                  <a:txBody>
                    <a:bodyPr/>
                    <a:lstStyle/>
                    <a:p>
                      <a:pPr marL="0" lvl="0" indent="0" algn="ctr" rtl="0">
                        <a:spcBef>
                          <a:spcPts val="0"/>
                        </a:spcBef>
                        <a:spcAft>
                          <a:spcPts val="0"/>
                        </a:spcAft>
                        <a:buNone/>
                      </a:pPr>
                      <a:r>
                        <a:rPr lang="en-US">
                          <a:latin typeface="Calibri"/>
                          <a:ea typeface="Calibri"/>
                          <a:cs typeface="Calibri"/>
                          <a:sym typeface="Calibri"/>
                        </a:rPr>
                        <a:t>$50</a:t>
                      </a:r>
                      <a:endParaRPr>
                        <a:latin typeface="Calibri"/>
                        <a:ea typeface="Calibri"/>
                        <a:cs typeface="Calibri"/>
                        <a:sym typeface="Calibri"/>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lgn="ctr" rtl="0">
                        <a:spcBef>
                          <a:spcPts val="0"/>
                        </a:spcBef>
                        <a:spcAft>
                          <a:spcPts val="0"/>
                        </a:spcAft>
                        <a:buNone/>
                      </a:pPr>
                      <a:r>
                        <a:rPr lang="en-US">
                          <a:latin typeface="Calibri"/>
                          <a:ea typeface="Calibri"/>
                          <a:cs typeface="Calibri"/>
                          <a:sym typeface="Calibri"/>
                        </a:rPr>
                        <a:t>$50</a:t>
                      </a:r>
                      <a:endParaRPr>
                        <a:latin typeface="Calibri"/>
                        <a:ea typeface="Calibri"/>
                        <a:cs typeface="Calibri"/>
                        <a:sym typeface="Calibri"/>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lgn="ctr" rtl="0">
                        <a:spcBef>
                          <a:spcPts val="0"/>
                        </a:spcBef>
                        <a:spcAft>
                          <a:spcPts val="0"/>
                        </a:spcAft>
                        <a:buNone/>
                      </a:pPr>
                      <a:r>
                        <a:rPr lang="en-US">
                          <a:latin typeface="Calibri"/>
                          <a:ea typeface="Calibri"/>
                          <a:cs typeface="Calibri"/>
                          <a:sym typeface="Calibri"/>
                        </a:rPr>
                        <a:t>$0</a:t>
                      </a:r>
                      <a:endParaRPr>
                        <a:latin typeface="Calibri"/>
                        <a:ea typeface="Calibri"/>
                        <a:cs typeface="Calibri"/>
                        <a:sym typeface="Calibri"/>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lgn="ctr" rtl="0">
                        <a:spcBef>
                          <a:spcPts val="0"/>
                        </a:spcBef>
                        <a:spcAft>
                          <a:spcPts val="0"/>
                        </a:spcAft>
                        <a:buNone/>
                      </a:pPr>
                      <a:r>
                        <a:rPr lang="en-US" b="1">
                          <a:solidFill>
                            <a:schemeClr val="lt1"/>
                          </a:solidFill>
                          <a:latin typeface="Calibri"/>
                          <a:ea typeface="Calibri"/>
                          <a:cs typeface="Calibri"/>
                          <a:sym typeface="Calibri"/>
                        </a:rPr>
                        <a:t>$0</a:t>
                      </a:r>
                      <a:endParaRPr b="1">
                        <a:solidFill>
                          <a:schemeClr val="lt1"/>
                        </a:solidFill>
                        <a:latin typeface="Calibri"/>
                        <a:ea typeface="Calibri"/>
                        <a:cs typeface="Calibri"/>
                        <a:sym typeface="Calibri"/>
                      </a:endParaRPr>
                    </a:p>
                  </a:txBody>
                  <a:tcPr marL="91425" marR="91425" marT="91425" marB="91425">
                    <a:lnT w="9525" cap="flat" cmpd="sng">
                      <a:solidFill>
                        <a:srgbClr val="9E9E9E"/>
                      </a:solidFill>
                      <a:prstDash val="solid"/>
                      <a:round/>
                      <a:headEnd type="none" w="sm" len="sm"/>
                      <a:tailEnd type="none" w="sm" len="sm"/>
                    </a:lnT>
                    <a:solidFill>
                      <a:srgbClr val="104170"/>
                    </a:solidFill>
                  </a:tcPr>
                </a:tc>
                <a:extLst>
                  <a:ext uri="{0D108BD9-81ED-4DB2-BD59-A6C34878D82A}">
                    <a16:rowId xmlns:a16="http://schemas.microsoft.com/office/drawing/2014/main" val="10002"/>
                  </a:ext>
                </a:extLst>
              </a:tr>
              <a:tr h="381000">
                <a:tc>
                  <a:txBody>
                    <a:bodyPr/>
                    <a:lstStyle/>
                    <a:p>
                      <a:pPr marL="0" lvl="0" indent="0" algn="ctr" rtl="0">
                        <a:spcBef>
                          <a:spcPts val="0"/>
                        </a:spcBef>
                        <a:spcAft>
                          <a:spcPts val="0"/>
                        </a:spcAft>
                        <a:buNone/>
                      </a:pPr>
                      <a:r>
                        <a:rPr lang="en-US">
                          <a:solidFill>
                            <a:schemeClr val="dk1"/>
                          </a:solidFill>
                          <a:latin typeface="Calibri"/>
                          <a:ea typeface="Calibri"/>
                          <a:cs typeface="Calibri"/>
                          <a:sym typeface="Calibri"/>
                        </a:rPr>
                        <a:t>2</a:t>
                      </a:r>
                      <a:endParaRPr>
                        <a:solidFill>
                          <a:schemeClr val="dk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US">
                          <a:latin typeface="Calibri"/>
                          <a:ea typeface="Calibri"/>
                          <a:cs typeface="Calibri"/>
                          <a:sym typeface="Calibri"/>
                        </a:rPr>
                        <a:t>Todd got lots of tips and made $75 at the ice cream shop. He treated his friends to pizza for $30, paid $15 to stream video games, and bought a gaming controller on sale for $30.</a:t>
                      </a:r>
                      <a:endParaRPr>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tcPr>
                </a:tc>
                <a:tc>
                  <a:txBody>
                    <a:bodyPr/>
                    <a:lstStyle/>
                    <a:p>
                      <a:pPr marL="0" lvl="0" indent="0" algn="ctr" rtl="0">
                        <a:spcBef>
                          <a:spcPts val="0"/>
                        </a:spcBef>
                        <a:spcAft>
                          <a:spcPts val="0"/>
                        </a:spcAft>
                        <a:buNone/>
                      </a:pPr>
                      <a:r>
                        <a:rPr lang="en-US">
                          <a:latin typeface="Calibri"/>
                          <a:ea typeface="Calibri"/>
                          <a:cs typeface="Calibri"/>
                          <a:sym typeface="Calibri"/>
                        </a:rPr>
                        <a:t>$75</a:t>
                      </a:r>
                      <a:endParaRPr>
                        <a:latin typeface="Calibri"/>
                        <a:ea typeface="Calibri"/>
                        <a:cs typeface="Calibri"/>
                        <a:sym typeface="Calibri"/>
                      </a:endParaRPr>
                    </a:p>
                  </a:txBody>
                  <a:tcPr marL="91425" marR="91425" marT="91425" marB="91425"/>
                </a:tc>
                <a:tc>
                  <a:txBody>
                    <a:bodyPr/>
                    <a:lstStyle/>
                    <a:p>
                      <a:pPr marL="0" lvl="0" indent="0" algn="ctr" rtl="0">
                        <a:spcBef>
                          <a:spcPts val="0"/>
                        </a:spcBef>
                        <a:spcAft>
                          <a:spcPts val="0"/>
                        </a:spcAft>
                        <a:buNone/>
                      </a:pPr>
                      <a:r>
                        <a:rPr lang="en-US">
                          <a:latin typeface="Calibri"/>
                          <a:ea typeface="Calibri"/>
                          <a:cs typeface="Calibri"/>
                          <a:sym typeface="Calibri"/>
                        </a:rPr>
                        <a:t>$75</a:t>
                      </a:r>
                      <a:endParaRPr>
                        <a:latin typeface="Calibri"/>
                        <a:ea typeface="Calibri"/>
                        <a:cs typeface="Calibri"/>
                        <a:sym typeface="Calibri"/>
                      </a:endParaRPr>
                    </a:p>
                  </a:txBody>
                  <a:tcPr marL="91425" marR="91425" marT="91425" marB="91425"/>
                </a:tc>
                <a:tc>
                  <a:txBody>
                    <a:bodyPr/>
                    <a:lstStyle/>
                    <a:p>
                      <a:pPr marL="0" lvl="0" indent="0" algn="ctr" rtl="0">
                        <a:spcBef>
                          <a:spcPts val="0"/>
                        </a:spcBef>
                        <a:spcAft>
                          <a:spcPts val="0"/>
                        </a:spcAft>
                        <a:buNone/>
                      </a:pPr>
                      <a:r>
                        <a:rPr lang="en-US">
                          <a:latin typeface="Calibri"/>
                          <a:ea typeface="Calibri"/>
                          <a:cs typeface="Calibri"/>
                          <a:sym typeface="Calibri"/>
                        </a:rPr>
                        <a:t>$0</a:t>
                      </a:r>
                      <a:endParaRPr>
                        <a:latin typeface="Calibri"/>
                        <a:ea typeface="Calibri"/>
                        <a:cs typeface="Calibri"/>
                        <a:sym typeface="Calibri"/>
                      </a:endParaRPr>
                    </a:p>
                  </a:txBody>
                  <a:tcPr marL="91425" marR="91425" marT="91425" marB="91425"/>
                </a:tc>
                <a:tc>
                  <a:txBody>
                    <a:bodyPr/>
                    <a:lstStyle/>
                    <a:p>
                      <a:pPr marL="0" lvl="0" indent="0" algn="ctr" rtl="0">
                        <a:spcBef>
                          <a:spcPts val="0"/>
                        </a:spcBef>
                        <a:spcAft>
                          <a:spcPts val="0"/>
                        </a:spcAft>
                        <a:buNone/>
                      </a:pPr>
                      <a:endParaRPr b="1" dirty="0">
                        <a:solidFill>
                          <a:schemeClr val="lt1"/>
                        </a:solidFill>
                        <a:latin typeface="Calibri"/>
                        <a:ea typeface="Calibri"/>
                        <a:cs typeface="Calibri"/>
                        <a:sym typeface="Calibri"/>
                      </a:endParaRPr>
                    </a:p>
                  </a:txBody>
                  <a:tcPr marL="91425" marR="91425" marT="91425" marB="91425">
                    <a:solidFill>
                      <a:srgbClr val="104170"/>
                    </a:solidFill>
                  </a:tcPr>
                </a:tc>
                <a:extLst>
                  <a:ext uri="{0D108BD9-81ED-4DB2-BD59-A6C34878D82A}">
                    <a16:rowId xmlns:a16="http://schemas.microsoft.com/office/drawing/2014/main" val="10003"/>
                  </a:ext>
                </a:extLst>
              </a:tr>
            </a:tbl>
          </a:graphicData>
        </a:graphic>
      </p:graphicFrame>
      <p:sp>
        <p:nvSpPr>
          <p:cNvPr id="3" name="Google Shape;108;p16">
            <a:extLst>
              <a:ext uri="{FF2B5EF4-FFF2-40B4-BE49-F238E27FC236}">
                <a16:creationId xmlns:a16="http://schemas.microsoft.com/office/drawing/2014/main" id="{F93CE7CA-A824-A360-B012-404BFA38AA39}"/>
              </a:ext>
            </a:extLst>
          </p:cNvPr>
          <p:cNvSpPr/>
          <p:nvPr/>
        </p:nvSpPr>
        <p:spPr>
          <a:xfrm>
            <a:off x="0" y="4911365"/>
            <a:ext cx="9144000" cy="232134"/>
          </a:xfrm>
          <a:prstGeom prst="rect">
            <a:avLst/>
          </a:prstGeom>
          <a:solidFill>
            <a:srgbClr val="027FB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p51"/>
          <p:cNvSpPr txBox="1"/>
          <p:nvPr/>
        </p:nvSpPr>
        <p:spPr>
          <a:xfrm>
            <a:off x="445275" y="245875"/>
            <a:ext cx="8451300" cy="650400"/>
          </a:xfrm>
          <a:prstGeom prst="rect">
            <a:avLst/>
          </a:prstGeom>
          <a:noFill/>
          <a:ln>
            <a:noFill/>
          </a:ln>
        </p:spPr>
        <p:txBody>
          <a:bodyPr spcFirstLastPara="1" wrap="square" lIns="91425" tIns="91425" rIns="91425" bIns="91425" anchor="t" anchorCtr="0">
            <a:noAutofit/>
          </a:bodyPr>
          <a:lstStyle/>
          <a:p>
            <a:pPr marL="0" marR="133350" lvl="0" indent="0" algn="ctr" rtl="0">
              <a:lnSpc>
                <a:spcPct val="103750"/>
              </a:lnSpc>
              <a:spcBef>
                <a:spcPts val="1000"/>
              </a:spcBef>
              <a:spcAft>
                <a:spcPts val="1000"/>
              </a:spcAft>
              <a:buClr>
                <a:schemeClr val="dk1"/>
              </a:buClr>
              <a:buSzPts val="1100"/>
              <a:buFont typeface="Arial"/>
              <a:buNone/>
            </a:pPr>
            <a:r>
              <a:rPr lang="en-US" sz="5100" b="1">
                <a:solidFill>
                  <a:schemeClr val="dk2"/>
                </a:solidFill>
                <a:latin typeface="Calibri"/>
                <a:ea typeface="Calibri"/>
                <a:cs typeface="Calibri"/>
                <a:sym typeface="Calibri"/>
              </a:rPr>
              <a:t>Todd’s Money Journal</a:t>
            </a:r>
            <a:endParaRPr sz="5100" b="1" i="0" u="none" strike="noStrike" cap="none">
              <a:solidFill>
                <a:schemeClr val="dk2"/>
              </a:solidFill>
              <a:latin typeface="Calibri"/>
              <a:ea typeface="Calibri"/>
              <a:cs typeface="Calibri"/>
              <a:sym typeface="Calibri"/>
            </a:endParaRPr>
          </a:p>
        </p:txBody>
      </p:sp>
      <p:graphicFrame>
        <p:nvGraphicFramePr>
          <p:cNvPr id="306" name="Google Shape;306;p51"/>
          <p:cNvGraphicFramePr/>
          <p:nvPr>
            <p:extLst>
              <p:ext uri="{D42A27DB-BD31-4B8C-83A1-F6EECF244321}">
                <p14:modId xmlns:p14="http://schemas.microsoft.com/office/powerpoint/2010/main" val="899129889"/>
              </p:ext>
            </p:extLst>
          </p:nvPr>
        </p:nvGraphicFramePr>
        <p:xfrm>
          <a:off x="594912" y="1522521"/>
          <a:ext cx="7954175" cy="2712600"/>
        </p:xfrm>
        <a:graphic>
          <a:graphicData uri="http://schemas.openxmlformats.org/drawingml/2006/table">
            <a:tbl>
              <a:tblPr>
                <a:noFill/>
                <a:tableStyleId>{C1F34C06-A464-494B-BEE1-01E272CCF221}</a:tableStyleId>
              </a:tblPr>
              <a:tblGrid>
                <a:gridCol w="779275">
                  <a:extLst>
                    <a:ext uri="{9D8B030D-6E8A-4147-A177-3AD203B41FA5}">
                      <a16:colId xmlns:a16="http://schemas.microsoft.com/office/drawing/2014/main" val="20000"/>
                    </a:ext>
                  </a:extLst>
                </a:gridCol>
                <a:gridCol w="3801525">
                  <a:extLst>
                    <a:ext uri="{9D8B030D-6E8A-4147-A177-3AD203B41FA5}">
                      <a16:colId xmlns:a16="http://schemas.microsoft.com/office/drawing/2014/main" val="20001"/>
                    </a:ext>
                  </a:extLst>
                </a:gridCol>
                <a:gridCol w="881975">
                  <a:extLst>
                    <a:ext uri="{9D8B030D-6E8A-4147-A177-3AD203B41FA5}">
                      <a16:colId xmlns:a16="http://schemas.microsoft.com/office/drawing/2014/main" val="20002"/>
                    </a:ext>
                  </a:extLst>
                </a:gridCol>
                <a:gridCol w="881975">
                  <a:extLst>
                    <a:ext uri="{9D8B030D-6E8A-4147-A177-3AD203B41FA5}">
                      <a16:colId xmlns:a16="http://schemas.microsoft.com/office/drawing/2014/main" val="20003"/>
                    </a:ext>
                  </a:extLst>
                </a:gridCol>
                <a:gridCol w="827425">
                  <a:extLst>
                    <a:ext uri="{9D8B030D-6E8A-4147-A177-3AD203B41FA5}">
                      <a16:colId xmlns:a16="http://schemas.microsoft.com/office/drawing/2014/main" val="20004"/>
                    </a:ext>
                  </a:extLst>
                </a:gridCol>
                <a:gridCol w="782000">
                  <a:extLst>
                    <a:ext uri="{9D8B030D-6E8A-4147-A177-3AD203B41FA5}">
                      <a16:colId xmlns:a16="http://schemas.microsoft.com/office/drawing/2014/main" val="20005"/>
                    </a:ext>
                  </a:extLst>
                </a:gridCol>
              </a:tblGrid>
              <a:tr h="381000">
                <a:tc rowSpan="2">
                  <a:txBody>
                    <a:bodyPr/>
                    <a:lstStyle/>
                    <a:p>
                      <a:pPr marL="0" lvl="0" indent="0" algn="ctr" rtl="0">
                        <a:spcBef>
                          <a:spcPts val="0"/>
                        </a:spcBef>
                        <a:spcAft>
                          <a:spcPts val="0"/>
                        </a:spcAft>
                        <a:buNone/>
                      </a:pPr>
                      <a:r>
                        <a:rPr lang="en-US" b="1">
                          <a:solidFill>
                            <a:schemeClr val="lt1"/>
                          </a:solidFill>
                          <a:latin typeface="Calibri"/>
                          <a:ea typeface="Calibri"/>
                          <a:cs typeface="Calibri"/>
                          <a:sym typeface="Calibri"/>
                        </a:rPr>
                        <a:t>MONTH</a:t>
                      </a:r>
                      <a:endParaRPr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rowSpan="2">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SUMMARY</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gridSpan="3">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AMOUNT FOR THE MONTH</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hMerge="1">
                  <a:txBody>
                    <a:bodyPr/>
                    <a:lstStyle/>
                    <a:p>
                      <a:endParaRPr lang="en-US"/>
                    </a:p>
                  </a:txBody>
                  <a:tcPr/>
                </a:tc>
                <a:tc hMerge="1">
                  <a:txBody>
                    <a:bodyPr/>
                    <a:lstStyle/>
                    <a:p>
                      <a:endParaRPr lang="en-US"/>
                    </a:p>
                  </a:txBody>
                  <a:tcPr/>
                </a:tc>
                <a:tc rowSpan="2">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TOTAL</a:t>
                      </a:r>
                      <a:endParaRPr sz="1600" b="1">
                        <a:solidFill>
                          <a:schemeClr val="lt1"/>
                        </a:solidFill>
                        <a:latin typeface="Calibri"/>
                        <a:ea typeface="Calibri"/>
                        <a:cs typeface="Calibri"/>
                        <a:sym typeface="Calibri"/>
                      </a:endParaRPr>
                    </a:p>
                    <a:p>
                      <a:pPr marL="0" lvl="0" indent="0" algn="ctr" rtl="0">
                        <a:spcBef>
                          <a:spcPts val="0"/>
                        </a:spcBef>
                        <a:spcAft>
                          <a:spcPts val="0"/>
                        </a:spcAft>
                        <a:buNone/>
                      </a:pPr>
                      <a:r>
                        <a:rPr lang="en-US" sz="1600" b="1">
                          <a:solidFill>
                            <a:schemeClr val="lt1"/>
                          </a:solidFill>
                          <a:latin typeface="Calibri"/>
                          <a:ea typeface="Calibri"/>
                          <a:cs typeface="Calibri"/>
                          <a:sym typeface="Calibri"/>
                        </a:rPr>
                        <a:t>SAVED</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104170"/>
                    </a:solidFill>
                  </a:tcPr>
                </a:tc>
                <a:extLst>
                  <a:ext uri="{0D108BD9-81ED-4DB2-BD59-A6C34878D82A}">
                    <a16:rowId xmlns:a16="http://schemas.microsoft.com/office/drawing/2014/main" val="10000"/>
                  </a:ext>
                </a:extLst>
              </a:tr>
              <a:tr h="381000">
                <a:tc vMerge="1">
                  <a:txBody>
                    <a:bodyPr/>
                    <a:lstStyle/>
                    <a:p>
                      <a:endParaRPr lang="en-US"/>
                    </a:p>
                  </a:txBody>
                  <a:tcPr/>
                </a:tc>
                <a:tc vMerge="1">
                  <a:txBody>
                    <a:bodyPr/>
                    <a:lstStyle/>
                    <a:p>
                      <a:endParaRPr lang="en-US"/>
                    </a:p>
                  </a:txBody>
                  <a:tcPr/>
                </a:tc>
                <a:tc>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EARNED</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SPENT</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SAVED</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vMerge="1">
                  <a:txBody>
                    <a:bodyPr/>
                    <a:lstStyle/>
                    <a:p>
                      <a:endParaRPr lang="en-US"/>
                    </a:p>
                  </a:txBody>
                  <a:tcPr/>
                </a:tc>
                <a:extLst>
                  <a:ext uri="{0D108BD9-81ED-4DB2-BD59-A6C34878D82A}">
                    <a16:rowId xmlns:a16="http://schemas.microsoft.com/office/drawing/2014/main" val="10001"/>
                  </a:ext>
                </a:extLst>
              </a:tr>
              <a:tr h="381000">
                <a:tc>
                  <a:txBody>
                    <a:bodyPr/>
                    <a:lstStyle/>
                    <a:p>
                      <a:pPr marL="0" lvl="0" indent="0" algn="ctr" rtl="0">
                        <a:spcBef>
                          <a:spcPts val="0"/>
                        </a:spcBef>
                        <a:spcAft>
                          <a:spcPts val="0"/>
                        </a:spcAft>
                        <a:buNone/>
                      </a:pPr>
                      <a:r>
                        <a:rPr lang="en-US">
                          <a:solidFill>
                            <a:schemeClr val="dk1"/>
                          </a:solidFill>
                          <a:latin typeface="Calibri"/>
                          <a:ea typeface="Calibri"/>
                          <a:cs typeface="Calibri"/>
                          <a:sym typeface="Calibri"/>
                        </a:rPr>
                        <a:t>1</a:t>
                      </a:r>
                      <a:endParaRPr>
                        <a:solidFill>
                          <a:schemeClr val="dk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US">
                          <a:latin typeface="Calibri"/>
                          <a:ea typeface="Calibri"/>
                          <a:cs typeface="Calibri"/>
                          <a:sym typeface="Calibri"/>
                        </a:rPr>
                        <a:t>Todd earned $50 at the ice cream shop. He spent $15 streaming video games, $20 on pizza, and $15 on other snacks. </a:t>
                      </a:r>
                      <a:endParaRPr>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T w="9525" cap="flat" cmpd="sng">
                      <a:solidFill>
                        <a:srgbClr val="9E9E9E"/>
                      </a:solidFill>
                      <a:prstDash val="solid"/>
                      <a:round/>
                      <a:headEnd type="none" w="sm" len="sm"/>
                      <a:tailEnd type="none" w="sm" len="sm"/>
                    </a:lnT>
                  </a:tcPr>
                </a:tc>
                <a:tc>
                  <a:txBody>
                    <a:bodyPr/>
                    <a:lstStyle/>
                    <a:p>
                      <a:pPr marL="0" lvl="0" indent="0" algn="ctr" rtl="0">
                        <a:spcBef>
                          <a:spcPts val="0"/>
                        </a:spcBef>
                        <a:spcAft>
                          <a:spcPts val="0"/>
                        </a:spcAft>
                        <a:buNone/>
                      </a:pPr>
                      <a:r>
                        <a:rPr lang="en-US">
                          <a:latin typeface="Calibri"/>
                          <a:ea typeface="Calibri"/>
                          <a:cs typeface="Calibri"/>
                          <a:sym typeface="Calibri"/>
                        </a:rPr>
                        <a:t>$50</a:t>
                      </a:r>
                      <a:endParaRPr>
                        <a:latin typeface="Calibri"/>
                        <a:ea typeface="Calibri"/>
                        <a:cs typeface="Calibri"/>
                        <a:sym typeface="Calibri"/>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lgn="ctr" rtl="0">
                        <a:spcBef>
                          <a:spcPts val="0"/>
                        </a:spcBef>
                        <a:spcAft>
                          <a:spcPts val="0"/>
                        </a:spcAft>
                        <a:buNone/>
                      </a:pPr>
                      <a:r>
                        <a:rPr lang="en-US">
                          <a:latin typeface="Calibri"/>
                          <a:ea typeface="Calibri"/>
                          <a:cs typeface="Calibri"/>
                          <a:sym typeface="Calibri"/>
                        </a:rPr>
                        <a:t>$50</a:t>
                      </a:r>
                      <a:endParaRPr>
                        <a:latin typeface="Calibri"/>
                        <a:ea typeface="Calibri"/>
                        <a:cs typeface="Calibri"/>
                        <a:sym typeface="Calibri"/>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lgn="ctr" rtl="0">
                        <a:spcBef>
                          <a:spcPts val="0"/>
                        </a:spcBef>
                        <a:spcAft>
                          <a:spcPts val="0"/>
                        </a:spcAft>
                        <a:buNone/>
                      </a:pPr>
                      <a:r>
                        <a:rPr lang="en-US">
                          <a:latin typeface="Calibri"/>
                          <a:ea typeface="Calibri"/>
                          <a:cs typeface="Calibri"/>
                          <a:sym typeface="Calibri"/>
                        </a:rPr>
                        <a:t>$0</a:t>
                      </a:r>
                      <a:endParaRPr>
                        <a:latin typeface="Calibri"/>
                        <a:ea typeface="Calibri"/>
                        <a:cs typeface="Calibri"/>
                        <a:sym typeface="Calibri"/>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lgn="ctr" rtl="0">
                        <a:spcBef>
                          <a:spcPts val="0"/>
                        </a:spcBef>
                        <a:spcAft>
                          <a:spcPts val="0"/>
                        </a:spcAft>
                        <a:buNone/>
                      </a:pPr>
                      <a:r>
                        <a:rPr lang="en-US" b="1">
                          <a:solidFill>
                            <a:schemeClr val="lt1"/>
                          </a:solidFill>
                          <a:latin typeface="Calibri"/>
                          <a:ea typeface="Calibri"/>
                          <a:cs typeface="Calibri"/>
                          <a:sym typeface="Calibri"/>
                        </a:rPr>
                        <a:t>$0</a:t>
                      </a:r>
                      <a:endParaRPr b="1">
                        <a:solidFill>
                          <a:schemeClr val="lt1"/>
                        </a:solidFill>
                        <a:latin typeface="Calibri"/>
                        <a:ea typeface="Calibri"/>
                        <a:cs typeface="Calibri"/>
                        <a:sym typeface="Calibri"/>
                      </a:endParaRPr>
                    </a:p>
                  </a:txBody>
                  <a:tcPr marL="91425" marR="91425" marT="91425" marB="91425">
                    <a:lnT w="9525" cap="flat" cmpd="sng">
                      <a:solidFill>
                        <a:srgbClr val="9E9E9E"/>
                      </a:solidFill>
                      <a:prstDash val="solid"/>
                      <a:round/>
                      <a:headEnd type="none" w="sm" len="sm"/>
                      <a:tailEnd type="none" w="sm" len="sm"/>
                    </a:lnT>
                    <a:solidFill>
                      <a:srgbClr val="104170"/>
                    </a:solidFill>
                  </a:tcPr>
                </a:tc>
                <a:extLst>
                  <a:ext uri="{0D108BD9-81ED-4DB2-BD59-A6C34878D82A}">
                    <a16:rowId xmlns:a16="http://schemas.microsoft.com/office/drawing/2014/main" val="10002"/>
                  </a:ext>
                </a:extLst>
              </a:tr>
              <a:tr h="381000">
                <a:tc>
                  <a:txBody>
                    <a:bodyPr/>
                    <a:lstStyle/>
                    <a:p>
                      <a:pPr marL="0" lvl="0" indent="0" algn="ctr" rtl="0">
                        <a:spcBef>
                          <a:spcPts val="0"/>
                        </a:spcBef>
                        <a:spcAft>
                          <a:spcPts val="0"/>
                        </a:spcAft>
                        <a:buNone/>
                      </a:pPr>
                      <a:r>
                        <a:rPr lang="en-US">
                          <a:solidFill>
                            <a:schemeClr val="dk1"/>
                          </a:solidFill>
                          <a:latin typeface="Calibri"/>
                          <a:ea typeface="Calibri"/>
                          <a:cs typeface="Calibri"/>
                          <a:sym typeface="Calibri"/>
                        </a:rPr>
                        <a:t>2</a:t>
                      </a:r>
                      <a:endParaRPr>
                        <a:solidFill>
                          <a:schemeClr val="dk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US">
                          <a:latin typeface="Calibri"/>
                          <a:ea typeface="Calibri"/>
                          <a:cs typeface="Calibri"/>
                          <a:sym typeface="Calibri"/>
                        </a:rPr>
                        <a:t>Todd got lots of tips and made $75 at the ice cream shop. He treated his friends to pizza for $30, paid $15 to stream video games, and bought a gaming controller on sale for $30.</a:t>
                      </a:r>
                      <a:endParaRPr>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tcPr>
                </a:tc>
                <a:tc>
                  <a:txBody>
                    <a:bodyPr/>
                    <a:lstStyle/>
                    <a:p>
                      <a:pPr marL="0" lvl="0" indent="0" algn="ctr" rtl="0">
                        <a:spcBef>
                          <a:spcPts val="0"/>
                        </a:spcBef>
                        <a:spcAft>
                          <a:spcPts val="0"/>
                        </a:spcAft>
                        <a:buNone/>
                      </a:pPr>
                      <a:r>
                        <a:rPr lang="en-US">
                          <a:latin typeface="Calibri"/>
                          <a:ea typeface="Calibri"/>
                          <a:cs typeface="Calibri"/>
                          <a:sym typeface="Calibri"/>
                        </a:rPr>
                        <a:t>$75</a:t>
                      </a:r>
                      <a:endParaRPr>
                        <a:latin typeface="Calibri"/>
                        <a:ea typeface="Calibri"/>
                        <a:cs typeface="Calibri"/>
                        <a:sym typeface="Calibri"/>
                      </a:endParaRPr>
                    </a:p>
                  </a:txBody>
                  <a:tcPr marL="91425" marR="91425" marT="91425" marB="91425"/>
                </a:tc>
                <a:tc>
                  <a:txBody>
                    <a:bodyPr/>
                    <a:lstStyle/>
                    <a:p>
                      <a:pPr marL="0" lvl="0" indent="0" algn="ctr" rtl="0">
                        <a:spcBef>
                          <a:spcPts val="0"/>
                        </a:spcBef>
                        <a:spcAft>
                          <a:spcPts val="0"/>
                        </a:spcAft>
                        <a:buNone/>
                      </a:pPr>
                      <a:r>
                        <a:rPr lang="en-US">
                          <a:latin typeface="Calibri"/>
                          <a:ea typeface="Calibri"/>
                          <a:cs typeface="Calibri"/>
                          <a:sym typeface="Calibri"/>
                        </a:rPr>
                        <a:t>$75</a:t>
                      </a:r>
                      <a:endParaRPr>
                        <a:latin typeface="Calibri"/>
                        <a:ea typeface="Calibri"/>
                        <a:cs typeface="Calibri"/>
                        <a:sym typeface="Calibri"/>
                      </a:endParaRPr>
                    </a:p>
                  </a:txBody>
                  <a:tcPr marL="91425" marR="91425" marT="91425" marB="91425"/>
                </a:tc>
                <a:tc>
                  <a:txBody>
                    <a:bodyPr/>
                    <a:lstStyle/>
                    <a:p>
                      <a:pPr marL="0" lvl="0" indent="0" algn="ctr" rtl="0">
                        <a:spcBef>
                          <a:spcPts val="0"/>
                        </a:spcBef>
                        <a:spcAft>
                          <a:spcPts val="0"/>
                        </a:spcAft>
                        <a:buNone/>
                      </a:pPr>
                      <a:r>
                        <a:rPr lang="en-US">
                          <a:latin typeface="Calibri"/>
                          <a:ea typeface="Calibri"/>
                          <a:cs typeface="Calibri"/>
                          <a:sym typeface="Calibri"/>
                        </a:rPr>
                        <a:t>$0</a:t>
                      </a:r>
                      <a:endParaRPr>
                        <a:latin typeface="Calibri"/>
                        <a:ea typeface="Calibri"/>
                        <a:cs typeface="Calibri"/>
                        <a:sym typeface="Calibri"/>
                      </a:endParaRPr>
                    </a:p>
                  </a:txBody>
                  <a:tcPr marL="91425" marR="91425" marT="91425" marB="91425"/>
                </a:tc>
                <a:tc>
                  <a:txBody>
                    <a:bodyPr/>
                    <a:lstStyle/>
                    <a:p>
                      <a:pPr marL="0" lvl="0" indent="0" algn="ctr" rtl="0">
                        <a:spcBef>
                          <a:spcPts val="0"/>
                        </a:spcBef>
                        <a:spcAft>
                          <a:spcPts val="0"/>
                        </a:spcAft>
                        <a:buNone/>
                      </a:pPr>
                      <a:r>
                        <a:rPr lang="en-US" b="1" dirty="0">
                          <a:solidFill>
                            <a:schemeClr val="lt1"/>
                          </a:solidFill>
                          <a:latin typeface="Calibri"/>
                          <a:ea typeface="Calibri"/>
                          <a:cs typeface="Calibri"/>
                          <a:sym typeface="Calibri"/>
                        </a:rPr>
                        <a:t>$0</a:t>
                      </a:r>
                      <a:endParaRPr b="1" dirty="0">
                        <a:solidFill>
                          <a:schemeClr val="lt1"/>
                        </a:solidFill>
                        <a:latin typeface="Calibri"/>
                        <a:ea typeface="Calibri"/>
                        <a:cs typeface="Calibri"/>
                        <a:sym typeface="Calibri"/>
                      </a:endParaRPr>
                    </a:p>
                  </a:txBody>
                  <a:tcPr marL="91425" marR="91425" marT="91425" marB="91425">
                    <a:solidFill>
                      <a:srgbClr val="104170"/>
                    </a:solidFill>
                  </a:tcPr>
                </a:tc>
                <a:extLst>
                  <a:ext uri="{0D108BD9-81ED-4DB2-BD59-A6C34878D82A}">
                    <a16:rowId xmlns:a16="http://schemas.microsoft.com/office/drawing/2014/main" val="10003"/>
                  </a:ext>
                </a:extLst>
              </a:tr>
            </a:tbl>
          </a:graphicData>
        </a:graphic>
      </p:graphicFrame>
      <p:sp>
        <p:nvSpPr>
          <p:cNvPr id="3" name="Google Shape;108;p16">
            <a:extLst>
              <a:ext uri="{FF2B5EF4-FFF2-40B4-BE49-F238E27FC236}">
                <a16:creationId xmlns:a16="http://schemas.microsoft.com/office/drawing/2014/main" id="{729E28FD-9413-2839-28CC-2350A375C97C}"/>
              </a:ext>
            </a:extLst>
          </p:cNvPr>
          <p:cNvSpPr/>
          <p:nvPr/>
        </p:nvSpPr>
        <p:spPr>
          <a:xfrm>
            <a:off x="0" y="4911365"/>
            <a:ext cx="9144000" cy="232134"/>
          </a:xfrm>
          <a:prstGeom prst="rect">
            <a:avLst/>
          </a:prstGeom>
          <a:solidFill>
            <a:srgbClr val="027FB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p52"/>
          <p:cNvSpPr txBox="1"/>
          <p:nvPr/>
        </p:nvSpPr>
        <p:spPr>
          <a:xfrm>
            <a:off x="445275" y="38481"/>
            <a:ext cx="8451300" cy="650400"/>
          </a:xfrm>
          <a:prstGeom prst="rect">
            <a:avLst/>
          </a:prstGeom>
          <a:noFill/>
          <a:ln>
            <a:noFill/>
          </a:ln>
        </p:spPr>
        <p:txBody>
          <a:bodyPr spcFirstLastPara="1" wrap="square" lIns="91425" tIns="91425" rIns="91425" bIns="91425" anchor="t" anchorCtr="0">
            <a:noAutofit/>
          </a:bodyPr>
          <a:lstStyle/>
          <a:p>
            <a:pPr marL="0" marR="133350" lvl="0" indent="0" algn="ctr" rtl="0">
              <a:lnSpc>
                <a:spcPct val="103750"/>
              </a:lnSpc>
              <a:spcBef>
                <a:spcPts val="1000"/>
              </a:spcBef>
              <a:spcAft>
                <a:spcPts val="1000"/>
              </a:spcAft>
              <a:buClr>
                <a:schemeClr val="dk1"/>
              </a:buClr>
              <a:buSzPts val="1100"/>
              <a:buFont typeface="Arial"/>
              <a:buNone/>
            </a:pPr>
            <a:r>
              <a:rPr lang="en-US" sz="5100" b="1" dirty="0">
                <a:solidFill>
                  <a:schemeClr val="dk2"/>
                </a:solidFill>
                <a:latin typeface="Calibri"/>
                <a:ea typeface="Calibri"/>
                <a:cs typeface="Calibri"/>
                <a:sym typeface="Calibri"/>
              </a:rPr>
              <a:t>Todd’s Money Journal</a:t>
            </a:r>
            <a:endParaRPr sz="5100" b="1" i="0" u="none" strike="noStrike" cap="none" dirty="0">
              <a:solidFill>
                <a:schemeClr val="dk2"/>
              </a:solidFill>
              <a:latin typeface="Calibri"/>
              <a:ea typeface="Calibri"/>
              <a:cs typeface="Calibri"/>
              <a:sym typeface="Calibri"/>
            </a:endParaRPr>
          </a:p>
        </p:txBody>
      </p:sp>
      <p:graphicFrame>
        <p:nvGraphicFramePr>
          <p:cNvPr id="313" name="Google Shape;313;p52"/>
          <p:cNvGraphicFramePr/>
          <p:nvPr>
            <p:extLst>
              <p:ext uri="{D42A27DB-BD31-4B8C-83A1-F6EECF244321}">
                <p14:modId xmlns:p14="http://schemas.microsoft.com/office/powerpoint/2010/main" val="1300037334"/>
              </p:ext>
            </p:extLst>
          </p:nvPr>
        </p:nvGraphicFramePr>
        <p:xfrm>
          <a:off x="513063" y="1081445"/>
          <a:ext cx="7954175" cy="3535530"/>
        </p:xfrm>
        <a:graphic>
          <a:graphicData uri="http://schemas.openxmlformats.org/drawingml/2006/table">
            <a:tbl>
              <a:tblPr>
                <a:noFill/>
                <a:tableStyleId>{C1F34C06-A464-494B-BEE1-01E272CCF221}</a:tableStyleId>
              </a:tblPr>
              <a:tblGrid>
                <a:gridCol w="779275">
                  <a:extLst>
                    <a:ext uri="{9D8B030D-6E8A-4147-A177-3AD203B41FA5}">
                      <a16:colId xmlns:a16="http://schemas.microsoft.com/office/drawing/2014/main" val="20000"/>
                    </a:ext>
                  </a:extLst>
                </a:gridCol>
                <a:gridCol w="3801525">
                  <a:extLst>
                    <a:ext uri="{9D8B030D-6E8A-4147-A177-3AD203B41FA5}">
                      <a16:colId xmlns:a16="http://schemas.microsoft.com/office/drawing/2014/main" val="20001"/>
                    </a:ext>
                  </a:extLst>
                </a:gridCol>
                <a:gridCol w="881975">
                  <a:extLst>
                    <a:ext uri="{9D8B030D-6E8A-4147-A177-3AD203B41FA5}">
                      <a16:colId xmlns:a16="http://schemas.microsoft.com/office/drawing/2014/main" val="20002"/>
                    </a:ext>
                  </a:extLst>
                </a:gridCol>
                <a:gridCol w="881975">
                  <a:extLst>
                    <a:ext uri="{9D8B030D-6E8A-4147-A177-3AD203B41FA5}">
                      <a16:colId xmlns:a16="http://schemas.microsoft.com/office/drawing/2014/main" val="20003"/>
                    </a:ext>
                  </a:extLst>
                </a:gridCol>
                <a:gridCol w="827425">
                  <a:extLst>
                    <a:ext uri="{9D8B030D-6E8A-4147-A177-3AD203B41FA5}">
                      <a16:colId xmlns:a16="http://schemas.microsoft.com/office/drawing/2014/main" val="20004"/>
                    </a:ext>
                  </a:extLst>
                </a:gridCol>
                <a:gridCol w="782000">
                  <a:extLst>
                    <a:ext uri="{9D8B030D-6E8A-4147-A177-3AD203B41FA5}">
                      <a16:colId xmlns:a16="http://schemas.microsoft.com/office/drawing/2014/main" val="20005"/>
                    </a:ext>
                  </a:extLst>
                </a:gridCol>
              </a:tblGrid>
              <a:tr h="381000">
                <a:tc rowSpan="2">
                  <a:txBody>
                    <a:bodyPr/>
                    <a:lstStyle/>
                    <a:p>
                      <a:pPr marL="0" lvl="0" indent="0" algn="ctr" rtl="0">
                        <a:spcBef>
                          <a:spcPts val="0"/>
                        </a:spcBef>
                        <a:spcAft>
                          <a:spcPts val="0"/>
                        </a:spcAft>
                        <a:buNone/>
                      </a:pPr>
                      <a:r>
                        <a:rPr lang="en-US" b="1">
                          <a:solidFill>
                            <a:schemeClr val="lt1"/>
                          </a:solidFill>
                          <a:latin typeface="Calibri"/>
                          <a:ea typeface="Calibri"/>
                          <a:cs typeface="Calibri"/>
                          <a:sym typeface="Calibri"/>
                        </a:rPr>
                        <a:t>MONTH</a:t>
                      </a:r>
                      <a:endParaRPr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rowSpan="2">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SUMMARY</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gridSpan="3">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AMOUNT FOR THE MONTH</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hMerge="1">
                  <a:txBody>
                    <a:bodyPr/>
                    <a:lstStyle/>
                    <a:p>
                      <a:endParaRPr lang="en-US"/>
                    </a:p>
                  </a:txBody>
                  <a:tcPr/>
                </a:tc>
                <a:tc hMerge="1">
                  <a:txBody>
                    <a:bodyPr/>
                    <a:lstStyle/>
                    <a:p>
                      <a:endParaRPr lang="en-US"/>
                    </a:p>
                  </a:txBody>
                  <a:tcPr/>
                </a:tc>
                <a:tc rowSpan="2">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TOTAL</a:t>
                      </a:r>
                      <a:endParaRPr sz="1600" b="1">
                        <a:solidFill>
                          <a:schemeClr val="lt1"/>
                        </a:solidFill>
                        <a:latin typeface="Calibri"/>
                        <a:ea typeface="Calibri"/>
                        <a:cs typeface="Calibri"/>
                        <a:sym typeface="Calibri"/>
                      </a:endParaRPr>
                    </a:p>
                    <a:p>
                      <a:pPr marL="0" lvl="0" indent="0" algn="ctr" rtl="0">
                        <a:spcBef>
                          <a:spcPts val="0"/>
                        </a:spcBef>
                        <a:spcAft>
                          <a:spcPts val="0"/>
                        </a:spcAft>
                        <a:buNone/>
                      </a:pPr>
                      <a:r>
                        <a:rPr lang="en-US" sz="1600" b="1">
                          <a:solidFill>
                            <a:schemeClr val="lt1"/>
                          </a:solidFill>
                          <a:latin typeface="Calibri"/>
                          <a:ea typeface="Calibri"/>
                          <a:cs typeface="Calibri"/>
                          <a:sym typeface="Calibri"/>
                        </a:rPr>
                        <a:t>SAVED</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104170"/>
                    </a:solidFill>
                  </a:tcPr>
                </a:tc>
                <a:extLst>
                  <a:ext uri="{0D108BD9-81ED-4DB2-BD59-A6C34878D82A}">
                    <a16:rowId xmlns:a16="http://schemas.microsoft.com/office/drawing/2014/main" val="10000"/>
                  </a:ext>
                </a:extLst>
              </a:tr>
              <a:tr h="381000">
                <a:tc vMerge="1">
                  <a:txBody>
                    <a:bodyPr/>
                    <a:lstStyle/>
                    <a:p>
                      <a:endParaRPr lang="en-US"/>
                    </a:p>
                  </a:txBody>
                  <a:tcPr/>
                </a:tc>
                <a:tc vMerge="1">
                  <a:txBody>
                    <a:bodyPr/>
                    <a:lstStyle/>
                    <a:p>
                      <a:endParaRPr lang="en-US"/>
                    </a:p>
                  </a:txBody>
                  <a:tcPr/>
                </a:tc>
                <a:tc>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EARNED</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SPENT</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SAVED</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vMerge="1">
                  <a:txBody>
                    <a:bodyPr/>
                    <a:lstStyle/>
                    <a:p>
                      <a:endParaRPr lang="en-US"/>
                    </a:p>
                  </a:txBody>
                  <a:tcPr/>
                </a:tc>
                <a:extLst>
                  <a:ext uri="{0D108BD9-81ED-4DB2-BD59-A6C34878D82A}">
                    <a16:rowId xmlns:a16="http://schemas.microsoft.com/office/drawing/2014/main" val="10001"/>
                  </a:ext>
                </a:extLst>
              </a:tr>
              <a:tr h="381000">
                <a:tc>
                  <a:txBody>
                    <a:bodyPr/>
                    <a:lstStyle/>
                    <a:p>
                      <a:pPr marL="0" lvl="0" indent="0" algn="ctr" rtl="0">
                        <a:spcBef>
                          <a:spcPts val="0"/>
                        </a:spcBef>
                        <a:spcAft>
                          <a:spcPts val="0"/>
                        </a:spcAft>
                        <a:buNone/>
                      </a:pPr>
                      <a:r>
                        <a:rPr lang="en-US">
                          <a:solidFill>
                            <a:schemeClr val="dk1"/>
                          </a:solidFill>
                          <a:latin typeface="Calibri"/>
                          <a:ea typeface="Calibri"/>
                          <a:cs typeface="Calibri"/>
                          <a:sym typeface="Calibri"/>
                        </a:rPr>
                        <a:t>1</a:t>
                      </a:r>
                      <a:endParaRPr>
                        <a:solidFill>
                          <a:schemeClr val="dk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US">
                          <a:latin typeface="Calibri"/>
                          <a:ea typeface="Calibri"/>
                          <a:cs typeface="Calibri"/>
                          <a:sym typeface="Calibri"/>
                        </a:rPr>
                        <a:t>Todd earned $50 at the ice cream shop. He spent $15 streaming video games, $20 on pizza, and $15 on other snacks. </a:t>
                      </a:r>
                      <a:endParaRPr>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T w="9525" cap="flat" cmpd="sng">
                      <a:solidFill>
                        <a:srgbClr val="9E9E9E"/>
                      </a:solidFill>
                      <a:prstDash val="solid"/>
                      <a:round/>
                      <a:headEnd type="none" w="sm" len="sm"/>
                      <a:tailEnd type="none" w="sm" len="sm"/>
                    </a:lnT>
                  </a:tcPr>
                </a:tc>
                <a:tc>
                  <a:txBody>
                    <a:bodyPr/>
                    <a:lstStyle/>
                    <a:p>
                      <a:pPr marL="0" lvl="0" indent="0" algn="ctr" rtl="0">
                        <a:spcBef>
                          <a:spcPts val="0"/>
                        </a:spcBef>
                        <a:spcAft>
                          <a:spcPts val="0"/>
                        </a:spcAft>
                        <a:buNone/>
                      </a:pPr>
                      <a:r>
                        <a:rPr lang="en-US">
                          <a:latin typeface="Calibri"/>
                          <a:ea typeface="Calibri"/>
                          <a:cs typeface="Calibri"/>
                          <a:sym typeface="Calibri"/>
                        </a:rPr>
                        <a:t>$50</a:t>
                      </a:r>
                      <a:endParaRPr>
                        <a:latin typeface="Calibri"/>
                        <a:ea typeface="Calibri"/>
                        <a:cs typeface="Calibri"/>
                        <a:sym typeface="Calibri"/>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lgn="ctr" rtl="0">
                        <a:spcBef>
                          <a:spcPts val="0"/>
                        </a:spcBef>
                        <a:spcAft>
                          <a:spcPts val="0"/>
                        </a:spcAft>
                        <a:buNone/>
                      </a:pPr>
                      <a:r>
                        <a:rPr lang="en-US">
                          <a:latin typeface="Calibri"/>
                          <a:ea typeface="Calibri"/>
                          <a:cs typeface="Calibri"/>
                          <a:sym typeface="Calibri"/>
                        </a:rPr>
                        <a:t>$50</a:t>
                      </a:r>
                      <a:endParaRPr>
                        <a:latin typeface="Calibri"/>
                        <a:ea typeface="Calibri"/>
                        <a:cs typeface="Calibri"/>
                        <a:sym typeface="Calibri"/>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lgn="ctr" rtl="0">
                        <a:spcBef>
                          <a:spcPts val="0"/>
                        </a:spcBef>
                        <a:spcAft>
                          <a:spcPts val="0"/>
                        </a:spcAft>
                        <a:buNone/>
                      </a:pPr>
                      <a:r>
                        <a:rPr lang="en-US">
                          <a:latin typeface="Calibri"/>
                          <a:ea typeface="Calibri"/>
                          <a:cs typeface="Calibri"/>
                          <a:sym typeface="Calibri"/>
                        </a:rPr>
                        <a:t>$0</a:t>
                      </a:r>
                      <a:endParaRPr>
                        <a:latin typeface="Calibri"/>
                        <a:ea typeface="Calibri"/>
                        <a:cs typeface="Calibri"/>
                        <a:sym typeface="Calibri"/>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lgn="ctr" rtl="0">
                        <a:spcBef>
                          <a:spcPts val="0"/>
                        </a:spcBef>
                        <a:spcAft>
                          <a:spcPts val="0"/>
                        </a:spcAft>
                        <a:buNone/>
                      </a:pPr>
                      <a:r>
                        <a:rPr lang="en-US" b="1">
                          <a:solidFill>
                            <a:schemeClr val="lt1"/>
                          </a:solidFill>
                          <a:latin typeface="Calibri"/>
                          <a:ea typeface="Calibri"/>
                          <a:cs typeface="Calibri"/>
                          <a:sym typeface="Calibri"/>
                        </a:rPr>
                        <a:t>$0</a:t>
                      </a:r>
                      <a:endParaRPr b="1">
                        <a:solidFill>
                          <a:schemeClr val="lt1"/>
                        </a:solidFill>
                        <a:latin typeface="Calibri"/>
                        <a:ea typeface="Calibri"/>
                        <a:cs typeface="Calibri"/>
                        <a:sym typeface="Calibri"/>
                      </a:endParaRPr>
                    </a:p>
                  </a:txBody>
                  <a:tcPr marL="91425" marR="91425" marT="91425" marB="91425">
                    <a:lnT w="9525" cap="flat" cmpd="sng">
                      <a:solidFill>
                        <a:srgbClr val="9E9E9E"/>
                      </a:solidFill>
                      <a:prstDash val="solid"/>
                      <a:round/>
                      <a:headEnd type="none" w="sm" len="sm"/>
                      <a:tailEnd type="none" w="sm" len="sm"/>
                    </a:lnT>
                    <a:solidFill>
                      <a:srgbClr val="104170"/>
                    </a:solidFill>
                  </a:tcPr>
                </a:tc>
                <a:extLst>
                  <a:ext uri="{0D108BD9-81ED-4DB2-BD59-A6C34878D82A}">
                    <a16:rowId xmlns:a16="http://schemas.microsoft.com/office/drawing/2014/main" val="10002"/>
                  </a:ext>
                </a:extLst>
              </a:tr>
              <a:tr h="381000">
                <a:tc>
                  <a:txBody>
                    <a:bodyPr/>
                    <a:lstStyle/>
                    <a:p>
                      <a:pPr marL="0" lvl="0" indent="0" algn="ctr" rtl="0">
                        <a:spcBef>
                          <a:spcPts val="0"/>
                        </a:spcBef>
                        <a:spcAft>
                          <a:spcPts val="0"/>
                        </a:spcAft>
                        <a:buNone/>
                      </a:pPr>
                      <a:r>
                        <a:rPr lang="en-US">
                          <a:solidFill>
                            <a:schemeClr val="dk1"/>
                          </a:solidFill>
                          <a:latin typeface="Calibri"/>
                          <a:ea typeface="Calibri"/>
                          <a:cs typeface="Calibri"/>
                          <a:sym typeface="Calibri"/>
                        </a:rPr>
                        <a:t>2</a:t>
                      </a:r>
                      <a:endParaRPr>
                        <a:solidFill>
                          <a:schemeClr val="dk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US">
                          <a:latin typeface="Calibri"/>
                          <a:ea typeface="Calibri"/>
                          <a:cs typeface="Calibri"/>
                          <a:sym typeface="Calibri"/>
                        </a:rPr>
                        <a:t>Todd got lots of tips and made $75 at the ice cream shop. He treated his friends to pizza for $30, paid $15 to stream video games, and bought a gaming controller on sale for $30.</a:t>
                      </a:r>
                      <a:endParaRPr>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tcPr>
                </a:tc>
                <a:tc>
                  <a:txBody>
                    <a:bodyPr/>
                    <a:lstStyle/>
                    <a:p>
                      <a:pPr marL="0" lvl="0" indent="0" algn="ctr" rtl="0">
                        <a:spcBef>
                          <a:spcPts val="0"/>
                        </a:spcBef>
                        <a:spcAft>
                          <a:spcPts val="0"/>
                        </a:spcAft>
                        <a:buNone/>
                      </a:pPr>
                      <a:r>
                        <a:rPr lang="en-US">
                          <a:latin typeface="Calibri"/>
                          <a:ea typeface="Calibri"/>
                          <a:cs typeface="Calibri"/>
                          <a:sym typeface="Calibri"/>
                        </a:rPr>
                        <a:t>$75</a:t>
                      </a:r>
                      <a:endParaRPr>
                        <a:latin typeface="Calibri"/>
                        <a:ea typeface="Calibri"/>
                        <a:cs typeface="Calibri"/>
                        <a:sym typeface="Calibri"/>
                      </a:endParaRPr>
                    </a:p>
                  </a:txBody>
                  <a:tcPr marL="91425" marR="91425" marT="91425" marB="91425"/>
                </a:tc>
                <a:tc>
                  <a:txBody>
                    <a:bodyPr/>
                    <a:lstStyle/>
                    <a:p>
                      <a:pPr marL="0" lvl="0" indent="0" algn="ctr" rtl="0">
                        <a:spcBef>
                          <a:spcPts val="0"/>
                        </a:spcBef>
                        <a:spcAft>
                          <a:spcPts val="0"/>
                        </a:spcAft>
                        <a:buNone/>
                      </a:pPr>
                      <a:r>
                        <a:rPr lang="en-US">
                          <a:latin typeface="Calibri"/>
                          <a:ea typeface="Calibri"/>
                          <a:cs typeface="Calibri"/>
                          <a:sym typeface="Calibri"/>
                        </a:rPr>
                        <a:t>$75</a:t>
                      </a:r>
                      <a:endParaRPr>
                        <a:latin typeface="Calibri"/>
                        <a:ea typeface="Calibri"/>
                        <a:cs typeface="Calibri"/>
                        <a:sym typeface="Calibri"/>
                      </a:endParaRPr>
                    </a:p>
                  </a:txBody>
                  <a:tcPr marL="91425" marR="91425" marT="91425" marB="91425"/>
                </a:tc>
                <a:tc>
                  <a:txBody>
                    <a:bodyPr/>
                    <a:lstStyle/>
                    <a:p>
                      <a:pPr marL="0" lvl="0" indent="0" algn="ctr" rtl="0">
                        <a:spcBef>
                          <a:spcPts val="0"/>
                        </a:spcBef>
                        <a:spcAft>
                          <a:spcPts val="0"/>
                        </a:spcAft>
                        <a:buNone/>
                      </a:pPr>
                      <a:r>
                        <a:rPr lang="en-US">
                          <a:latin typeface="Calibri"/>
                          <a:ea typeface="Calibri"/>
                          <a:cs typeface="Calibri"/>
                          <a:sym typeface="Calibri"/>
                        </a:rPr>
                        <a:t>$0</a:t>
                      </a:r>
                      <a:endParaRPr>
                        <a:latin typeface="Calibri"/>
                        <a:ea typeface="Calibri"/>
                        <a:cs typeface="Calibri"/>
                        <a:sym typeface="Calibri"/>
                      </a:endParaRPr>
                    </a:p>
                  </a:txBody>
                  <a:tcPr marL="91425" marR="91425" marT="91425" marB="91425"/>
                </a:tc>
                <a:tc>
                  <a:txBody>
                    <a:bodyPr/>
                    <a:lstStyle/>
                    <a:p>
                      <a:pPr marL="0" lvl="0" indent="0" algn="ctr" rtl="0">
                        <a:spcBef>
                          <a:spcPts val="0"/>
                        </a:spcBef>
                        <a:spcAft>
                          <a:spcPts val="0"/>
                        </a:spcAft>
                        <a:buNone/>
                      </a:pPr>
                      <a:r>
                        <a:rPr lang="en-US" b="1">
                          <a:solidFill>
                            <a:schemeClr val="lt1"/>
                          </a:solidFill>
                          <a:latin typeface="Calibri"/>
                          <a:ea typeface="Calibri"/>
                          <a:cs typeface="Calibri"/>
                          <a:sym typeface="Calibri"/>
                        </a:rPr>
                        <a:t>$0</a:t>
                      </a:r>
                      <a:endParaRPr b="1">
                        <a:solidFill>
                          <a:schemeClr val="lt1"/>
                        </a:solidFill>
                        <a:latin typeface="Calibri"/>
                        <a:ea typeface="Calibri"/>
                        <a:cs typeface="Calibri"/>
                        <a:sym typeface="Calibri"/>
                      </a:endParaRPr>
                    </a:p>
                  </a:txBody>
                  <a:tcPr marL="91425" marR="91425" marT="91425" marB="91425">
                    <a:solidFill>
                      <a:srgbClr val="104170"/>
                    </a:solidFill>
                  </a:tcPr>
                </a:tc>
                <a:extLst>
                  <a:ext uri="{0D108BD9-81ED-4DB2-BD59-A6C34878D82A}">
                    <a16:rowId xmlns:a16="http://schemas.microsoft.com/office/drawing/2014/main" val="10003"/>
                  </a:ext>
                </a:extLst>
              </a:tr>
              <a:tr h="381000">
                <a:tc>
                  <a:txBody>
                    <a:bodyPr/>
                    <a:lstStyle/>
                    <a:p>
                      <a:pPr marL="0" lvl="0" indent="0" algn="ctr" rtl="0">
                        <a:spcBef>
                          <a:spcPts val="0"/>
                        </a:spcBef>
                        <a:spcAft>
                          <a:spcPts val="0"/>
                        </a:spcAft>
                        <a:buNone/>
                      </a:pPr>
                      <a:r>
                        <a:rPr lang="en-US">
                          <a:solidFill>
                            <a:schemeClr val="dk1"/>
                          </a:solidFill>
                          <a:latin typeface="Calibri"/>
                          <a:ea typeface="Calibri"/>
                          <a:cs typeface="Calibri"/>
                          <a:sym typeface="Calibri"/>
                        </a:rPr>
                        <a:t>3</a:t>
                      </a:r>
                      <a:endParaRPr>
                        <a:solidFill>
                          <a:schemeClr val="dk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US">
                          <a:latin typeface="Calibri"/>
                          <a:ea typeface="Calibri"/>
                          <a:cs typeface="Calibri"/>
                          <a:sym typeface="Calibri"/>
                        </a:rPr>
                        <a:t>Todd received $25 from his grandmother for his birthday and made $70 at work. He paid $15 on video games, $55 on a headset, and $25 on pizza.</a:t>
                      </a:r>
                      <a:endParaRPr>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tcPr>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dirty="0"/>
                    </a:p>
                  </a:txBody>
                  <a:tcPr marL="91425" marR="91425" marT="91425" marB="91425">
                    <a:solidFill>
                      <a:srgbClr val="104170"/>
                    </a:solidFill>
                  </a:tcPr>
                </a:tc>
                <a:extLst>
                  <a:ext uri="{0D108BD9-81ED-4DB2-BD59-A6C34878D82A}">
                    <a16:rowId xmlns:a16="http://schemas.microsoft.com/office/drawing/2014/main" val="10004"/>
                  </a:ext>
                </a:extLst>
              </a:tr>
            </a:tbl>
          </a:graphicData>
        </a:graphic>
      </p:graphicFrame>
      <p:sp>
        <p:nvSpPr>
          <p:cNvPr id="3" name="Google Shape;108;p16">
            <a:extLst>
              <a:ext uri="{FF2B5EF4-FFF2-40B4-BE49-F238E27FC236}">
                <a16:creationId xmlns:a16="http://schemas.microsoft.com/office/drawing/2014/main" id="{9B2B7885-AF8D-58E0-61B7-B56C91DAEEED}"/>
              </a:ext>
            </a:extLst>
          </p:cNvPr>
          <p:cNvSpPr/>
          <p:nvPr/>
        </p:nvSpPr>
        <p:spPr>
          <a:xfrm>
            <a:off x="0" y="4911365"/>
            <a:ext cx="9144000" cy="232134"/>
          </a:xfrm>
          <a:prstGeom prst="rect">
            <a:avLst/>
          </a:prstGeom>
          <a:solidFill>
            <a:srgbClr val="027FB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p53"/>
          <p:cNvSpPr txBox="1"/>
          <p:nvPr/>
        </p:nvSpPr>
        <p:spPr>
          <a:xfrm>
            <a:off x="416995" y="-34351"/>
            <a:ext cx="8451300" cy="977029"/>
          </a:xfrm>
          <a:prstGeom prst="rect">
            <a:avLst/>
          </a:prstGeom>
          <a:noFill/>
          <a:ln>
            <a:noFill/>
          </a:ln>
        </p:spPr>
        <p:txBody>
          <a:bodyPr spcFirstLastPara="1" wrap="square" lIns="91425" tIns="91425" rIns="91425" bIns="91425" anchor="t" anchorCtr="0">
            <a:noAutofit/>
          </a:bodyPr>
          <a:lstStyle/>
          <a:p>
            <a:pPr marL="0" marR="133350" lvl="0" indent="0" algn="ctr" rtl="0">
              <a:lnSpc>
                <a:spcPct val="103750"/>
              </a:lnSpc>
              <a:spcBef>
                <a:spcPts val="1000"/>
              </a:spcBef>
              <a:spcAft>
                <a:spcPts val="1000"/>
              </a:spcAft>
              <a:buClr>
                <a:schemeClr val="dk1"/>
              </a:buClr>
              <a:buSzPts val="1100"/>
              <a:buFont typeface="Arial"/>
              <a:buNone/>
            </a:pPr>
            <a:r>
              <a:rPr lang="en-US" sz="5100" b="1" dirty="0">
                <a:solidFill>
                  <a:schemeClr val="dk2"/>
                </a:solidFill>
                <a:latin typeface="Calibri"/>
                <a:ea typeface="Calibri"/>
                <a:cs typeface="Calibri"/>
                <a:sym typeface="Calibri"/>
              </a:rPr>
              <a:t>Todd’s Money Journal</a:t>
            </a:r>
            <a:endParaRPr sz="5100" b="1" i="0" u="none" strike="noStrike" cap="none" dirty="0">
              <a:solidFill>
                <a:schemeClr val="dk2"/>
              </a:solidFill>
              <a:latin typeface="Calibri"/>
              <a:ea typeface="Calibri"/>
              <a:cs typeface="Calibri"/>
              <a:sym typeface="Calibri"/>
            </a:endParaRPr>
          </a:p>
        </p:txBody>
      </p:sp>
      <p:graphicFrame>
        <p:nvGraphicFramePr>
          <p:cNvPr id="320" name="Google Shape;320;p53"/>
          <p:cNvGraphicFramePr/>
          <p:nvPr>
            <p:extLst>
              <p:ext uri="{D42A27DB-BD31-4B8C-83A1-F6EECF244321}">
                <p14:modId xmlns:p14="http://schemas.microsoft.com/office/powerpoint/2010/main" val="1086865797"/>
              </p:ext>
            </p:extLst>
          </p:nvPr>
        </p:nvGraphicFramePr>
        <p:xfrm>
          <a:off x="513063" y="1138007"/>
          <a:ext cx="7954175" cy="3535530"/>
        </p:xfrm>
        <a:graphic>
          <a:graphicData uri="http://schemas.openxmlformats.org/drawingml/2006/table">
            <a:tbl>
              <a:tblPr>
                <a:noFill/>
                <a:tableStyleId>{C1F34C06-A464-494B-BEE1-01E272CCF221}</a:tableStyleId>
              </a:tblPr>
              <a:tblGrid>
                <a:gridCol w="779275">
                  <a:extLst>
                    <a:ext uri="{9D8B030D-6E8A-4147-A177-3AD203B41FA5}">
                      <a16:colId xmlns:a16="http://schemas.microsoft.com/office/drawing/2014/main" val="20000"/>
                    </a:ext>
                  </a:extLst>
                </a:gridCol>
                <a:gridCol w="3801525">
                  <a:extLst>
                    <a:ext uri="{9D8B030D-6E8A-4147-A177-3AD203B41FA5}">
                      <a16:colId xmlns:a16="http://schemas.microsoft.com/office/drawing/2014/main" val="20001"/>
                    </a:ext>
                  </a:extLst>
                </a:gridCol>
                <a:gridCol w="881975">
                  <a:extLst>
                    <a:ext uri="{9D8B030D-6E8A-4147-A177-3AD203B41FA5}">
                      <a16:colId xmlns:a16="http://schemas.microsoft.com/office/drawing/2014/main" val="20002"/>
                    </a:ext>
                  </a:extLst>
                </a:gridCol>
                <a:gridCol w="881975">
                  <a:extLst>
                    <a:ext uri="{9D8B030D-6E8A-4147-A177-3AD203B41FA5}">
                      <a16:colId xmlns:a16="http://schemas.microsoft.com/office/drawing/2014/main" val="20003"/>
                    </a:ext>
                  </a:extLst>
                </a:gridCol>
                <a:gridCol w="827425">
                  <a:extLst>
                    <a:ext uri="{9D8B030D-6E8A-4147-A177-3AD203B41FA5}">
                      <a16:colId xmlns:a16="http://schemas.microsoft.com/office/drawing/2014/main" val="20004"/>
                    </a:ext>
                  </a:extLst>
                </a:gridCol>
                <a:gridCol w="782000">
                  <a:extLst>
                    <a:ext uri="{9D8B030D-6E8A-4147-A177-3AD203B41FA5}">
                      <a16:colId xmlns:a16="http://schemas.microsoft.com/office/drawing/2014/main" val="20005"/>
                    </a:ext>
                  </a:extLst>
                </a:gridCol>
              </a:tblGrid>
              <a:tr h="381000">
                <a:tc rowSpan="2">
                  <a:txBody>
                    <a:bodyPr/>
                    <a:lstStyle/>
                    <a:p>
                      <a:pPr marL="0" lvl="0" indent="0" algn="ctr" rtl="0">
                        <a:spcBef>
                          <a:spcPts val="0"/>
                        </a:spcBef>
                        <a:spcAft>
                          <a:spcPts val="0"/>
                        </a:spcAft>
                        <a:buNone/>
                      </a:pPr>
                      <a:r>
                        <a:rPr lang="en-US" b="1">
                          <a:solidFill>
                            <a:schemeClr val="lt1"/>
                          </a:solidFill>
                          <a:latin typeface="Calibri"/>
                          <a:ea typeface="Calibri"/>
                          <a:cs typeface="Calibri"/>
                          <a:sym typeface="Calibri"/>
                        </a:rPr>
                        <a:t>MONTH</a:t>
                      </a:r>
                      <a:endParaRPr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rowSpan="2">
                  <a:txBody>
                    <a:bodyPr/>
                    <a:lstStyle/>
                    <a:p>
                      <a:pPr marL="0" lvl="0" indent="0" algn="ctr" rtl="0">
                        <a:spcBef>
                          <a:spcPts val="0"/>
                        </a:spcBef>
                        <a:spcAft>
                          <a:spcPts val="0"/>
                        </a:spcAft>
                        <a:buNone/>
                      </a:pPr>
                      <a:r>
                        <a:rPr lang="en-US" sz="1600" b="1" dirty="0">
                          <a:solidFill>
                            <a:schemeClr val="lt1"/>
                          </a:solidFill>
                          <a:latin typeface="Calibri"/>
                          <a:ea typeface="Calibri"/>
                          <a:cs typeface="Calibri"/>
                          <a:sym typeface="Calibri"/>
                        </a:rPr>
                        <a:t>SUMMARY</a:t>
                      </a:r>
                      <a:endParaRPr sz="1600" b="1" dirty="0">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gridSpan="3">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AMOUNT FOR THE MONTH</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hMerge="1">
                  <a:txBody>
                    <a:bodyPr/>
                    <a:lstStyle/>
                    <a:p>
                      <a:endParaRPr lang="en-US"/>
                    </a:p>
                  </a:txBody>
                  <a:tcPr/>
                </a:tc>
                <a:tc hMerge="1">
                  <a:txBody>
                    <a:bodyPr/>
                    <a:lstStyle/>
                    <a:p>
                      <a:endParaRPr lang="en-US"/>
                    </a:p>
                  </a:txBody>
                  <a:tcPr/>
                </a:tc>
                <a:tc rowSpan="2">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TOTAL</a:t>
                      </a:r>
                      <a:endParaRPr sz="1600" b="1">
                        <a:solidFill>
                          <a:schemeClr val="lt1"/>
                        </a:solidFill>
                        <a:latin typeface="Calibri"/>
                        <a:ea typeface="Calibri"/>
                        <a:cs typeface="Calibri"/>
                        <a:sym typeface="Calibri"/>
                      </a:endParaRPr>
                    </a:p>
                    <a:p>
                      <a:pPr marL="0" lvl="0" indent="0" algn="ctr" rtl="0">
                        <a:spcBef>
                          <a:spcPts val="0"/>
                        </a:spcBef>
                        <a:spcAft>
                          <a:spcPts val="0"/>
                        </a:spcAft>
                        <a:buNone/>
                      </a:pPr>
                      <a:r>
                        <a:rPr lang="en-US" sz="1600" b="1">
                          <a:solidFill>
                            <a:schemeClr val="lt1"/>
                          </a:solidFill>
                          <a:latin typeface="Calibri"/>
                          <a:ea typeface="Calibri"/>
                          <a:cs typeface="Calibri"/>
                          <a:sym typeface="Calibri"/>
                        </a:rPr>
                        <a:t>SAVED</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104170"/>
                    </a:solidFill>
                  </a:tcPr>
                </a:tc>
                <a:extLst>
                  <a:ext uri="{0D108BD9-81ED-4DB2-BD59-A6C34878D82A}">
                    <a16:rowId xmlns:a16="http://schemas.microsoft.com/office/drawing/2014/main" val="10000"/>
                  </a:ext>
                </a:extLst>
              </a:tr>
              <a:tr h="381000">
                <a:tc vMerge="1">
                  <a:txBody>
                    <a:bodyPr/>
                    <a:lstStyle/>
                    <a:p>
                      <a:endParaRPr lang="en-US"/>
                    </a:p>
                  </a:txBody>
                  <a:tcPr/>
                </a:tc>
                <a:tc vMerge="1">
                  <a:txBody>
                    <a:bodyPr/>
                    <a:lstStyle/>
                    <a:p>
                      <a:endParaRPr lang="en-US"/>
                    </a:p>
                  </a:txBody>
                  <a:tcPr/>
                </a:tc>
                <a:tc>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EARNED</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SPENT</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SAVED</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vMerge="1">
                  <a:txBody>
                    <a:bodyPr/>
                    <a:lstStyle/>
                    <a:p>
                      <a:endParaRPr lang="en-US"/>
                    </a:p>
                  </a:txBody>
                  <a:tcPr/>
                </a:tc>
                <a:extLst>
                  <a:ext uri="{0D108BD9-81ED-4DB2-BD59-A6C34878D82A}">
                    <a16:rowId xmlns:a16="http://schemas.microsoft.com/office/drawing/2014/main" val="10001"/>
                  </a:ext>
                </a:extLst>
              </a:tr>
              <a:tr h="381000">
                <a:tc>
                  <a:txBody>
                    <a:bodyPr/>
                    <a:lstStyle/>
                    <a:p>
                      <a:pPr marL="0" lvl="0" indent="0" algn="ctr" rtl="0">
                        <a:spcBef>
                          <a:spcPts val="0"/>
                        </a:spcBef>
                        <a:spcAft>
                          <a:spcPts val="0"/>
                        </a:spcAft>
                        <a:buNone/>
                      </a:pPr>
                      <a:r>
                        <a:rPr lang="en-US">
                          <a:solidFill>
                            <a:schemeClr val="dk1"/>
                          </a:solidFill>
                          <a:latin typeface="Calibri"/>
                          <a:ea typeface="Calibri"/>
                          <a:cs typeface="Calibri"/>
                          <a:sym typeface="Calibri"/>
                        </a:rPr>
                        <a:t>1</a:t>
                      </a:r>
                      <a:endParaRPr>
                        <a:solidFill>
                          <a:schemeClr val="dk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US">
                          <a:latin typeface="Calibri"/>
                          <a:ea typeface="Calibri"/>
                          <a:cs typeface="Calibri"/>
                          <a:sym typeface="Calibri"/>
                        </a:rPr>
                        <a:t>Todd earned $50 at the ice cream shop. He spent $15 streaming video games, $20 on pizza, and $15 on other snacks. </a:t>
                      </a:r>
                      <a:endParaRPr>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T w="9525" cap="flat" cmpd="sng">
                      <a:solidFill>
                        <a:srgbClr val="9E9E9E"/>
                      </a:solidFill>
                      <a:prstDash val="solid"/>
                      <a:round/>
                      <a:headEnd type="none" w="sm" len="sm"/>
                      <a:tailEnd type="none" w="sm" len="sm"/>
                    </a:lnT>
                  </a:tcPr>
                </a:tc>
                <a:tc>
                  <a:txBody>
                    <a:bodyPr/>
                    <a:lstStyle/>
                    <a:p>
                      <a:pPr marL="0" lvl="0" indent="0" algn="ctr" rtl="0">
                        <a:spcBef>
                          <a:spcPts val="0"/>
                        </a:spcBef>
                        <a:spcAft>
                          <a:spcPts val="0"/>
                        </a:spcAft>
                        <a:buNone/>
                      </a:pPr>
                      <a:r>
                        <a:rPr lang="en-US">
                          <a:latin typeface="Calibri"/>
                          <a:ea typeface="Calibri"/>
                          <a:cs typeface="Calibri"/>
                          <a:sym typeface="Calibri"/>
                        </a:rPr>
                        <a:t>$50</a:t>
                      </a:r>
                      <a:endParaRPr>
                        <a:latin typeface="Calibri"/>
                        <a:ea typeface="Calibri"/>
                        <a:cs typeface="Calibri"/>
                        <a:sym typeface="Calibri"/>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lgn="ctr" rtl="0">
                        <a:spcBef>
                          <a:spcPts val="0"/>
                        </a:spcBef>
                        <a:spcAft>
                          <a:spcPts val="0"/>
                        </a:spcAft>
                        <a:buNone/>
                      </a:pPr>
                      <a:r>
                        <a:rPr lang="en-US">
                          <a:latin typeface="Calibri"/>
                          <a:ea typeface="Calibri"/>
                          <a:cs typeface="Calibri"/>
                          <a:sym typeface="Calibri"/>
                        </a:rPr>
                        <a:t>$50</a:t>
                      </a:r>
                      <a:endParaRPr>
                        <a:latin typeface="Calibri"/>
                        <a:ea typeface="Calibri"/>
                        <a:cs typeface="Calibri"/>
                        <a:sym typeface="Calibri"/>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lgn="ctr" rtl="0">
                        <a:spcBef>
                          <a:spcPts val="0"/>
                        </a:spcBef>
                        <a:spcAft>
                          <a:spcPts val="0"/>
                        </a:spcAft>
                        <a:buNone/>
                      </a:pPr>
                      <a:r>
                        <a:rPr lang="en-US">
                          <a:latin typeface="Calibri"/>
                          <a:ea typeface="Calibri"/>
                          <a:cs typeface="Calibri"/>
                          <a:sym typeface="Calibri"/>
                        </a:rPr>
                        <a:t>$0</a:t>
                      </a:r>
                      <a:endParaRPr>
                        <a:latin typeface="Calibri"/>
                        <a:ea typeface="Calibri"/>
                        <a:cs typeface="Calibri"/>
                        <a:sym typeface="Calibri"/>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lgn="ctr" rtl="0">
                        <a:spcBef>
                          <a:spcPts val="0"/>
                        </a:spcBef>
                        <a:spcAft>
                          <a:spcPts val="0"/>
                        </a:spcAft>
                        <a:buNone/>
                      </a:pPr>
                      <a:r>
                        <a:rPr lang="en-US" b="1">
                          <a:solidFill>
                            <a:schemeClr val="lt1"/>
                          </a:solidFill>
                          <a:latin typeface="Calibri"/>
                          <a:ea typeface="Calibri"/>
                          <a:cs typeface="Calibri"/>
                          <a:sym typeface="Calibri"/>
                        </a:rPr>
                        <a:t>$0</a:t>
                      </a:r>
                      <a:endParaRPr b="1">
                        <a:solidFill>
                          <a:schemeClr val="lt1"/>
                        </a:solidFill>
                        <a:latin typeface="Calibri"/>
                        <a:ea typeface="Calibri"/>
                        <a:cs typeface="Calibri"/>
                        <a:sym typeface="Calibri"/>
                      </a:endParaRPr>
                    </a:p>
                  </a:txBody>
                  <a:tcPr marL="91425" marR="91425" marT="91425" marB="91425">
                    <a:lnT w="9525" cap="flat" cmpd="sng">
                      <a:solidFill>
                        <a:srgbClr val="9E9E9E"/>
                      </a:solidFill>
                      <a:prstDash val="solid"/>
                      <a:round/>
                      <a:headEnd type="none" w="sm" len="sm"/>
                      <a:tailEnd type="none" w="sm" len="sm"/>
                    </a:lnT>
                    <a:solidFill>
                      <a:srgbClr val="104170"/>
                    </a:solidFill>
                  </a:tcPr>
                </a:tc>
                <a:extLst>
                  <a:ext uri="{0D108BD9-81ED-4DB2-BD59-A6C34878D82A}">
                    <a16:rowId xmlns:a16="http://schemas.microsoft.com/office/drawing/2014/main" val="10002"/>
                  </a:ext>
                </a:extLst>
              </a:tr>
              <a:tr h="381000">
                <a:tc>
                  <a:txBody>
                    <a:bodyPr/>
                    <a:lstStyle/>
                    <a:p>
                      <a:pPr marL="0" lvl="0" indent="0" algn="ctr" rtl="0">
                        <a:spcBef>
                          <a:spcPts val="0"/>
                        </a:spcBef>
                        <a:spcAft>
                          <a:spcPts val="0"/>
                        </a:spcAft>
                        <a:buNone/>
                      </a:pPr>
                      <a:r>
                        <a:rPr lang="en-US">
                          <a:solidFill>
                            <a:schemeClr val="dk1"/>
                          </a:solidFill>
                          <a:latin typeface="Calibri"/>
                          <a:ea typeface="Calibri"/>
                          <a:cs typeface="Calibri"/>
                          <a:sym typeface="Calibri"/>
                        </a:rPr>
                        <a:t>2</a:t>
                      </a:r>
                      <a:endParaRPr>
                        <a:solidFill>
                          <a:schemeClr val="dk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US">
                          <a:latin typeface="Calibri"/>
                          <a:ea typeface="Calibri"/>
                          <a:cs typeface="Calibri"/>
                          <a:sym typeface="Calibri"/>
                        </a:rPr>
                        <a:t>Todd got lots of tips and made $75 at the ice cream shop. He treated his friends to pizza for $30, paid $15 to stream video games, and bought a gaming controller on sale for $30.</a:t>
                      </a:r>
                      <a:endParaRPr>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tcPr>
                </a:tc>
                <a:tc>
                  <a:txBody>
                    <a:bodyPr/>
                    <a:lstStyle/>
                    <a:p>
                      <a:pPr marL="0" lvl="0" indent="0" algn="ctr" rtl="0">
                        <a:spcBef>
                          <a:spcPts val="0"/>
                        </a:spcBef>
                        <a:spcAft>
                          <a:spcPts val="0"/>
                        </a:spcAft>
                        <a:buNone/>
                      </a:pPr>
                      <a:r>
                        <a:rPr lang="en-US">
                          <a:latin typeface="Calibri"/>
                          <a:ea typeface="Calibri"/>
                          <a:cs typeface="Calibri"/>
                          <a:sym typeface="Calibri"/>
                        </a:rPr>
                        <a:t>$75</a:t>
                      </a:r>
                      <a:endParaRPr>
                        <a:latin typeface="Calibri"/>
                        <a:ea typeface="Calibri"/>
                        <a:cs typeface="Calibri"/>
                        <a:sym typeface="Calibri"/>
                      </a:endParaRPr>
                    </a:p>
                  </a:txBody>
                  <a:tcPr marL="91425" marR="91425" marT="91425" marB="91425"/>
                </a:tc>
                <a:tc>
                  <a:txBody>
                    <a:bodyPr/>
                    <a:lstStyle/>
                    <a:p>
                      <a:pPr marL="0" lvl="0" indent="0" algn="ctr" rtl="0">
                        <a:spcBef>
                          <a:spcPts val="0"/>
                        </a:spcBef>
                        <a:spcAft>
                          <a:spcPts val="0"/>
                        </a:spcAft>
                        <a:buNone/>
                      </a:pPr>
                      <a:r>
                        <a:rPr lang="en-US">
                          <a:latin typeface="Calibri"/>
                          <a:ea typeface="Calibri"/>
                          <a:cs typeface="Calibri"/>
                          <a:sym typeface="Calibri"/>
                        </a:rPr>
                        <a:t>$75</a:t>
                      </a:r>
                      <a:endParaRPr>
                        <a:latin typeface="Calibri"/>
                        <a:ea typeface="Calibri"/>
                        <a:cs typeface="Calibri"/>
                        <a:sym typeface="Calibri"/>
                      </a:endParaRPr>
                    </a:p>
                  </a:txBody>
                  <a:tcPr marL="91425" marR="91425" marT="91425" marB="91425"/>
                </a:tc>
                <a:tc>
                  <a:txBody>
                    <a:bodyPr/>
                    <a:lstStyle/>
                    <a:p>
                      <a:pPr marL="0" lvl="0" indent="0" algn="ctr" rtl="0">
                        <a:spcBef>
                          <a:spcPts val="0"/>
                        </a:spcBef>
                        <a:spcAft>
                          <a:spcPts val="0"/>
                        </a:spcAft>
                        <a:buNone/>
                      </a:pPr>
                      <a:r>
                        <a:rPr lang="en-US">
                          <a:latin typeface="Calibri"/>
                          <a:ea typeface="Calibri"/>
                          <a:cs typeface="Calibri"/>
                          <a:sym typeface="Calibri"/>
                        </a:rPr>
                        <a:t>$0</a:t>
                      </a:r>
                      <a:endParaRPr>
                        <a:latin typeface="Calibri"/>
                        <a:ea typeface="Calibri"/>
                        <a:cs typeface="Calibri"/>
                        <a:sym typeface="Calibri"/>
                      </a:endParaRPr>
                    </a:p>
                  </a:txBody>
                  <a:tcPr marL="91425" marR="91425" marT="91425" marB="91425"/>
                </a:tc>
                <a:tc>
                  <a:txBody>
                    <a:bodyPr/>
                    <a:lstStyle/>
                    <a:p>
                      <a:pPr marL="0" lvl="0" indent="0" algn="ctr" rtl="0">
                        <a:spcBef>
                          <a:spcPts val="0"/>
                        </a:spcBef>
                        <a:spcAft>
                          <a:spcPts val="0"/>
                        </a:spcAft>
                        <a:buNone/>
                      </a:pPr>
                      <a:r>
                        <a:rPr lang="en-US" b="1">
                          <a:solidFill>
                            <a:schemeClr val="lt1"/>
                          </a:solidFill>
                          <a:latin typeface="Calibri"/>
                          <a:ea typeface="Calibri"/>
                          <a:cs typeface="Calibri"/>
                          <a:sym typeface="Calibri"/>
                        </a:rPr>
                        <a:t>$0</a:t>
                      </a:r>
                      <a:endParaRPr b="1">
                        <a:solidFill>
                          <a:schemeClr val="lt1"/>
                        </a:solidFill>
                        <a:latin typeface="Calibri"/>
                        <a:ea typeface="Calibri"/>
                        <a:cs typeface="Calibri"/>
                        <a:sym typeface="Calibri"/>
                      </a:endParaRPr>
                    </a:p>
                  </a:txBody>
                  <a:tcPr marL="91425" marR="91425" marT="91425" marB="91425">
                    <a:solidFill>
                      <a:srgbClr val="104170"/>
                    </a:solidFill>
                  </a:tcPr>
                </a:tc>
                <a:extLst>
                  <a:ext uri="{0D108BD9-81ED-4DB2-BD59-A6C34878D82A}">
                    <a16:rowId xmlns:a16="http://schemas.microsoft.com/office/drawing/2014/main" val="10003"/>
                  </a:ext>
                </a:extLst>
              </a:tr>
              <a:tr h="381000">
                <a:tc>
                  <a:txBody>
                    <a:bodyPr/>
                    <a:lstStyle/>
                    <a:p>
                      <a:pPr marL="0" lvl="0" indent="0" algn="ctr" rtl="0">
                        <a:spcBef>
                          <a:spcPts val="0"/>
                        </a:spcBef>
                        <a:spcAft>
                          <a:spcPts val="0"/>
                        </a:spcAft>
                        <a:buNone/>
                      </a:pPr>
                      <a:r>
                        <a:rPr lang="en-US">
                          <a:solidFill>
                            <a:schemeClr val="dk1"/>
                          </a:solidFill>
                          <a:latin typeface="Calibri"/>
                          <a:ea typeface="Calibri"/>
                          <a:cs typeface="Calibri"/>
                          <a:sym typeface="Calibri"/>
                        </a:rPr>
                        <a:t>3</a:t>
                      </a:r>
                      <a:endParaRPr>
                        <a:solidFill>
                          <a:schemeClr val="dk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US">
                          <a:latin typeface="Calibri"/>
                          <a:ea typeface="Calibri"/>
                          <a:cs typeface="Calibri"/>
                          <a:sym typeface="Calibri"/>
                        </a:rPr>
                        <a:t>Todd received $25 from his grandmother for his birthday and made $70 at work. He paid $15 on video games, $55 on a headset, and $25 on pizza.</a:t>
                      </a:r>
                      <a:endParaRPr>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tcPr>
                </a:tc>
                <a:tc>
                  <a:txBody>
                    <a:bodyPr/>
                    <a:lstStyle/>
                    <a:p>
                      <a:pPr marL="0" lvl="0" indent="0" algn="ctr" rtl="0">
                        <a:spcBef>
                          <a:spcPts val="0"/>
                        </a:spcBef>
                        <a:spcAft>
                          <a:spcPts val="0"/>
                        </a:spcAft>
                        <a:buNone/>
                      </a:pPr>
                      <a:r>
                        <a:rPr lang="en-US">
                          <a:latin typeface="Calibri"/>
                          <a:ea typeface="Calibri"/>
                          <a:cs typeface="Calibri"/>
                          <a:sym typeface="Calibri"/>
                        </a:rPr>
                        <a:t>$95</a:t>
                      </a:r>
                      <a:endParaRPr>
                        <a:latin typeface="Calibri"/>
                        <a:ea typeface="Calibri"/>
                        <a:cs typeface="Calibri"/>
                        <a:sym typeface="Calibri"/>
                      </a:endParaRPr>
                    </a:p>
                  </a:txBody>
                  <a:tcPr marL="91425" marR="91425" marT="91425" marB="91425"/>
                </a:tc>
                <a:tc>
                  <a:txBody>
                    <a:bodyPr/>
                    <a:lstStyle/>
                    <a:p>
                      <a:pPr marL="0" lvl="0" indent="0" algn="ctr" rtl="0">
                        <a:spcBef>
                          <a:spcPts val="0"/>
                        </a:spcBef>
                        <a:spcAft>
                          <a:spcPts val="0"/>
                        </a:spcAft>
                        <a:buNone/>
                      </a:pPr>
                      <a:r>
                        <a:rPr lang="en-US">
                          <a:latin typeface="Calibri"/>
                          <a:ea typeface="Calibri"/>
                          <a:cs typeface="Calibri"/>
                          <a:sym typeface="Calibri"/>
                        </a:rPr>
                        <a:t>$95</a:t>
                      </a:r>
                      <a:endParaRPr>
                        <a:latin typeface="Calibri"/>
                        <a:ea typeface="Calibri"/>
                        <a:cs typeface="Calibri"/>
                        <a:sym typeface="Calibri"/>
                      </a:endParaRPr>
                    </a:p>
                  </a:txBody>
                  <a:tcPr marL="91425" marR="91425" marT="91425" marB="91425"/>
                </a:tc>
                <a:tc>
                  <a:txBody>
                    <a:bodyPr/>
                    <a:lstStyle/>
                    <a:p>
                      <a:pPr marL="0" lvl="0" indent="0" algn="ctr" rtl="0">
                        <a:spcBef>
                          <a:spcPts val="0"/>
                        </a:spcBef>
                        <a:spcAft>
                          <a:spcPts val="0"/>
                        </a:spcAft>
                        <a:buNone/>
                      </a:pPr>
                      <a:r>
                        <a:rPr lang="en-US">
                          <a:solidFill>
                            <a:schemeClr val="dk1"/>
                          </a:solidFill>
                          <a:latin typeface="Calibri"/>
                          <a:ea typeface="Calibri"/>
                          <a:cs typeface="Calibri"/>
                          <a:sym typeface="Calibri"/>
                        </a:rPr>
                        <a:t>$0</a:t>
                      </a:r>
                      <a:endParaRPr>
                        <a:solidFill>
                          <a:schemeClr val="dk1"/>
                        </a:solidFill>
                        <a:latin typeface="Calibri"/>
                        <a:ea typeface="Calibri"/>
                        <a:cs typeface="Calibri"/>
                        <a:sym typeface="Calibri"/>
                      </a:endParaRPr>
                    </a:p>
                  </a:txBody>
                  <a:tcPr marL="91425" marR="91425" marT="91425" marB="91425"/>
                </a:tc>
                <a:tc>
                  <a:txBody>
                    <a:bodyPr/>
                    <a:lstStyle/>
                    <a:p>
                      <a:pPr marL="0" lvl="0" indent="0" algn="ctr" rtl="0">
                        <a:spcBef>
                          <a:spcPts val="0"/>
                        </a:spcBef>
                        <a:spcAft>
                          <a:spcPts val="0"/>
                        </a:spcAft>
                        <a:buNone/>
                      </a:pPr>
                      <a:r>
                        <a:rPr lang="en-US" b="1" dirty="0">
                          <a:solidFill>
                            <a:schemeClr val="lt1"/>
                          </a:solidFill>
                          <a:latin typeface="Calibri"/>
                          <a:ea typeface="Calibri"/>
                          <a:cs typeface="Calibri"/>
                          <a:sym typeface="Calibri"/>
                        </a:rPr>
                        <a:t>$0</a:t>
                      </a:r>
                      <a:endParaRPr b="1" dirty="0">
                        <a:solidFill>
                          <a:schemeClr val="lt1"/>
                        </a:solidFill>
                        <a:latin typeface="Calibri"/>
                        <a:ea typeface="Calibri"/>
                        <a:cs typeface="Calibri"/>
                        <a:sym typeface="Calibri"/>
                      </a:endParaRPr>
                    </a:p>
                  </a:txBody>
                  <a:tcPr marL="91425" marR="91425" marT="91425" marB="91425">
                    <a:solidFill>
                      <a:srgbClr val="104170"/>
                    </a:solidFill>
                  </a:tcPr>
                </a:tc>
                <a:extLst>
                  <a:ext uri="{0D108BD9-81ED-4DB2-BD59-A6C34878D82A}">
                    <a16:rowId xmlns:a16="http://schemas.microsoft.com/office/drawing/2014/main" val="10004"/>
                  </a:ext>
                </a:extLst>
              </a:tr>
            </a:tbl>
          </a:graphicData>
        </a:graphic>
      </p:graphicFrame>
      <p:sp>
        <p:nvSpPr>
          <p:cNvPr id="3" name="Google Shape;108;p16">
            <a:extLst>
              <a:ext uri="{FF2B5EF4-FFF2-40B4-BE49-F238E27FC236}">
                <a16:creationId xmlns:a16="http://schemas.microsoft.com/office/drawing/2014/main" id="{48609B4E-DDB8-2862-597B-0079D679F07C}"/>
              </a:ext>
            </a:extLst>
          </p:cNvPr>
          <p:cNvSpPr/>
          <p:nvPr/>
        </p:nvSpPr>
        <p:spPr>
          <a:xfrm>
            <a:off x="0" y="4911365"/>
            <a:ext cx="9144000" cy="232134"/>
          </a:xfrm>
          <a:prstGeom prst="rect">
            <a:avLst/>
          </a:prstGeom>
          <a:solidFill>
            <a:srgbClr val="027FB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2"/>
        <p:cNvGrpSpPr/>
        <p:nvPr/>
      </p:nvGrpSpPr>
      <p:grpSpPr>
        <a:xfrm>
          <a:off x="0" y="0"/>
          <a:ext cx="0" cy="0"/>
          <a:chOff x="0" y="0"/>
          <a:chExt cx="0" cy="0"/>
        </a:xfrm>
      </p:grpSpPr>
      <p:pic>
        <p:nvPicPr>
          <p:cNvPr id="43" name="Google Shape;43;p9"/>
          <p:cNvPicPr preferRelativeResize="0"/>
          <p:nvPr/>
        </p:nvPicPr>
        <p:blipFill>
          <a:blip r:embed="rId3">
            <a:alphaModFix/>
          </a:blip>
          <a:stretch>
            <a:fillRect/>
          </a:stretch>
        </p:blipFill>
        <p:spPr>
          <a:xfrm>
            <a:off x="1" y="-3415"/>
            <a:ext cx="9144002" cy="5146915"/>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5" name="Google Shape;325;p54"/>
          <p:cNvSpPr txBox="1"/>
          <p:nvPr/>
        </p:nvSpPr>
        <p:spPr>
          <a:xfrm>
            <a:off x="445275" y="41007"/>
            <a:ext cx="8451300" cy="650400"/>
          </a:xfrm>
          <a:prstGeom prst="rect">
            <a:avLst/>
          </a:prstGeom>
          <a:noFill/>
          <a:ln>
            <a:noFill/>
          </a:ln>
        </p:spPr>
        <p:txBody>
          <a:bodyPr spcFirstLastPara="1" wrap="square" lIns="91425" tIns="91425" rIns="91425" bIns="91425" anchor="t" anchorCtr="0">
            <a:noAutofit/>
          </a:bodyPr>
          <a:lstStyle/>
          <a:p>
            <a:pPr marL="0" marR="133350" lvl="0" indent="0" algn="ctr" rtl="0">
              <a:lnSpc>
                <a:spcPct val="103750"/>
              </a:lnSpc>
              <a:spcBef>
                <a:spcPts val="1000"/>
              </a:spcBef>
              <a:spcAft>
                <a:spcPts val="1000"/>
              </a:spcAft>
              <a:buClr>
                <a:schemeClr val="dk1"/>
              </a:buClr>
              <a:buSzPts val="1100"/>
              <a:buFont typeface="Arial"/>
              <a:buNone/>
            </a:pPr>
            <a:r>
              <a:rPr lang="en-US" sz="5100" b="1" dirty="0">
                <a:solidFill>
                  <a:schemeClr val="dk2"/>
                </a:solidFill>
                <a:latin typeface="Calibri"/>
                <a:ea typeface="Calibri"/>
                <a:cs typeface="Calibri"/>
                <a:sym typeface="Calibri"/>
              </a:rPr>
              <a:t>Your Money Journal</a:t>
            </a:r>
            <a:endParaRPr sz="5100" b="1" i="0" u="none" strike="noStrike" cap="none" dirty="0">
              <a:solidFill>
                <a:schemeClr val="dk2"/>
              </a:solidFill>
              <a:latin typeface="Calibri"/>
              <a:ea typeface="Calibri"/>
              <a:cs typeface="Calibri"/>
              <a:sym typeface="Calibri"/>
            </a:endParaRPr>
          </a:p>
        </p:txBody>
      </p:sp>
      <p:graphicFrame>
        <p:nvGraphicFramePr>
          <p:cNvPr id="327" name="Google Shape;327;p54"/>
          <p:cNvGraphicFramePr/>
          <p:nvPr>
            <p:extLst>
              <p:ext uri="{D42A27DB-BD31-4B8C-83A1-F6EECF244321}">
                <p14:modId xmlns:p14="http://schemas.microsoft.com/office/powerpoint/2010/main" val="3075244486"/>
              </p:ext>
            </p:extLst>
          </p:nvPr>
        </p:nvGraphicFramePr>
        <p:xfrm>
          <a:off x="594912" y="1209490"/>
          <a:ext cx="7954175" cy="3445805"/>
        </p:xfrm>
        <a:graphic>
          <a:graphicData uri="http://schemas.openxmlformats.org/drawingml/2006/table">
            <a:tbl>
              <a:tblPr>
                <a:noFill/>
                <a:tableStyleId>{C1F34C06-A464-494B-BEE1-01E272CCF221}</a:tableStyleId>
              </a:tblPr>
              <a:tblGrid>
                <a:gridCol w="851975">
                  <a:extLst>
                    <a:ext uri="{9D8B030D-6E8A-4147-A177-3AD203B41FA5}">
                      <a16:colId xmlns:a16="http://schemas.microsoft.com/office/drawing/2014/main" val="20000"/>
                    </a:ext>
                  </a:extLst>
                </a:gridCol>
                <a:gridCol w="3538000">
                  <a:extLst>
                    <a:ext uri="{9D8B030D-6E8A-4147-A177-3AD203B41FA5}">
                      <a16:colId xmlns:a16="http://schemas.microsoft.com/office/drawing/2014/main" val="20001"/>
                    </a:ext>
                  </a:extLst>
                </a:gridCol>
                <a:gridCol w="891050">
                  <a:extLst>
                    <a:ext uri="{9D8B030D-6E8A-4147-A177-3AD203B41FA5}">
                      <a16:colId xmlns:a16="http://schemas.microsoft.com/office/drawing/2014/main" val="20002"/>
                    </a:ext>
                  </a:extLst>
                </a:gridCol>
                <a:gridCol w="891050">
                  <a:extLst>
                    <a:ext uri="{9D8B030D-6E8A-4147-A177-3AD203B41FA5}">
                      <a16:colId xmlns:a16="http://schemas.microsoft.com/office/drawing/2014/main" val="20003"/>
                    </a:ext>
                  </a:extLst>
                </a:gridCol>
                <a:gridCol w="891050">
                  <a:extLst>
                    <a:ext uri="{9D8B030D-6E8A-4147-A177-3AD203B41FA5}">
                      <a16:colId xmlns:a16="http://schemas.microsoft.com/office/drawing/2014/main" val="20004"/>
                    </a:ext>
                  </a:extLst>
                </a:gridCol>
                <a:gridCol w="891050">
                  <a:extLst>
                    <a:ext uri="{9D8B030D-6E8A-4147-A177-3AD203B41FA5}">
                      <a16:colId xmlns:a16="http://schemas.microsoft.com/office/drawing/2014/main" val="20005"/>
                    </a:ext>
                  </a:extLst>
                </a:gridCol>
              </a:tblGrid>
              <a:tr h="420150">
                <a:tc rowSpan="2">
                  <a:txBody>
                    <a:bodyPr/>
                    <a:lstStyle/>
                    <a:p>
                      <a:pPr marL="0" lvl="0" indent="0" algn="ctr" rtl="0">
                        <a:spcBef>
                          <a:spcPts val="0"/>
                        </a:spcBef>
                        <a:spcAft>
                          <a:spcPts val="0"/>
                        </a:spcAft>
                        <a:buNone/>
                      </a:pPr>
                      <a:r>
                        <a:rPr lang="en-US" b="1">
                          <a:solidFill>
                            <a:schemeClr val="lt1"/>
                          </a:solidFill>
                          <a:latin typeface="Calibri"/>
                          <a:ea typeface="Calibri"/>
                          <a:cs typeface="Calibri"/>
                          <a:sym typeface="Calibri"/>
                        </a:rPr>
                        <a:t>MONTH</a:t>
                      </a:r>
                      <a:endParaRPr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rowSpan="2">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SUMMARY</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gridSpan="3">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AMOUNT FOR THE MONTH</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hMerge="1">
                  <a:txBody>
                    <a:bodyPr/>
                    <a:lstStyle/>
                    <a:p>
                      <a:endParaRPr lang="en-US"/>
                    </a:p>
                  </a:txBody>
                  <a:tcPr/>
                </a:tc>
                <a:tc hMerge="1">
                  <a:txBody>
                    <a:bodyPr/>
                    <a:lstStyle/>
                    <a:p>
                      <a:endParaRPr lang="en-US"/>
                    </a:p>
                  </a:txBody>
                  <a:tcPr/>
                </a:tc>
                <a:tc rowSpan="2">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TOTAL</a:t>
                      </a:r>
                      <a:endParaRPr sz="1600" b="1">
                        <a:solidFill>
                          <a:schemeClr val="lt1"/>
                        </a:solidFill>
                        <a:latin typeface="Calibri"/>
                        <a:ea typeface="Calibri"/>
                        <a:cs typeface="Calibri"/>
                        <a:sym typeface="Calibri"/>
                      </a:endParaRPr>
                    </a:p>
                    <a:p>
                      <a:pPr marL="0" lvl="0" indent="0" algn="ctr" rtl="0">
                        <a:spcBef>
                          <a:spcPts val="0"/>
                        </a:spcBef>
                        <a:spcAft>
                          <a:spcPts val="0"/>
                        </a:spcAft>
                        <a:buNone/>
                      </a:pPr>
                      <a:r>
                        <a:rPr lang="en-US" sz="1600" b="1">
                          <a:solidFill>
                            <a:schemeClr val="lt1"/>
                          </a:solidFill>
                          <a:latin typeface="Calibri"/>
                          <a:ea typeface="Calibri"/>
                          <a:cs typeface="Calibri"/>
                          <a:sym typeface="Calibri"/>
                        </a:rPr>
                        <a:t>SAVED</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104170"/>
                    </a:solidFill>
                  </a:tcPr>
                </a:tc>
                <a:extLst>
                  <a:ext uri="{0D108BD9-81ED-4DB2-BD59-A6C34878D82A}">
                    <a16:rowId xmlns:a16="http://schemas.microsoft.com/office/drawing/2014/main" val="10000"/>
                  </a:ext>
                </a:extLst>
              </a:tr>
              <a:tr h="295750">
                <a:tc vMerge="1">
                  <a:txBody>
                    <a:bodyPr/>
                    <a:lstStyle/>
                    <a:p>
                      <a:endParaRPr lang="en-US"/>
                    </a:p>
                  </a:txBody>
                  <a:tcPr/>
                </a:tc>
                <a:tc vMerge="1">
                  <a:txBody>
                    <a:bodyPr/>
                    <a:lstStyle/>
                    <a:p>
                      <a:endParaRPr lang="en-US"/>
                    </a:p>
                  </a:txBody>
                  <a:tcPr/>
                </a:tc>
                <a:tc>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EARNED</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SPENT</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US" sz="1600" b="1">
                          <a:solidFill>
                            <a:schemeClr val="lt1"/>
                          </a:solidFill>
                          <a:latin typeface="Calibri"/>
                          <a:ea typeface="Calibri"/>
                          <a:cs typeface="Calibri"/>
                          <a:sym typeface="Calibri"/>
                        </a:rPr>
                        <a:t>SAVED</a:t>
                      </a:r>
                      <a:endParaRPr sz="1600" b="1">
                        <a:solidFill>
                          <a:schemeClr val="lt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1"/>
                    </a:solidFill>
                  </a:tcPr>
                </a:tc>
                <a:tc vMerge="1">
                  <a:txBody>
                    <a:bodyPr/>
                    <a:lstStyle/>
                    <a:p>
                      <a:endParaRPr lang="en-US"/>
                    </a:p>
                  </a:txBody>
                  <a:tcPr/>
                </a:tc>
                <a:extLst>
                  <a:ext uri="{0D108BD9-81ED-4DB2-BD59-A6C34878D82A}">
                    <a16:rowId xmlns:a16="http://schemas.microsoft.com/office/drawing/2014/main" val="10001"/>
                  </a:ext>
                </a:extLst>
              </a:tr>
              <a:tr h="659725">
                <a:tc>
                  <a:txBody>
                    <a:bodyPr/>
                    <a:lstStyle/>
                    <a:p>
                      <a:pPr marL="0" lvl="0" indent="0" algn="ctr" rtl="0">
                        <a:spcBef>
                          <a:spcPts val="0"/>
                        </a:spcBef>
                        <a:spcAft>
                          <a:spcPts val="0"/>
                        </a:spcAft>
                        <a:buNone/>
                      </a:pPr>
                      <a:r>
                        <a:rPr lang="en-US">
                          <a:solidFill>
                            <a:schemeClr val="dk1"/>
                          </a:solidFill>
                          <a:latin typeface="Calibri"/>
                          <a:ea typeface="Calibri"/>
                          <a:cs typeface="Calibri"/>
                          <a:sym typeface="Calibri"/>
                        </a:rPr>
                        <a:t>1</a:t>
                      </a:r>
                      <a:endParaRPr>
                        <a:solidFill>
                          <a:schemeClr val="dk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endParaRPr/>
                    </a:p>
                  </a:txBody>
                  <a:tcPr marL="91425" marR="91425" marT="91425" marB="91425">
                    <a:lnL w="9525" cap="flat" cmpd="sng">
                      <a:solidFill>
                        <a:srgbClr val="9E9E9E"/>
                      </a:solidFill>
                      <a:prstDash val="solid"/>
                      <a:round/>
                      <a:headEnd type="none" w="sm" len="sm"/>
                      <a:tailEnd type="none" w="sm" len="sm"/>
                    </a:lnL>
                    <a:lnT w="9525" cap="flat" cmpd="sng">
                      <a:solidFill>
                        <a:srgbClr val="9E9E9E"/>
                      </a:solidFill>
                      <a:prstDash val="solid"/>
                      <a:round/>
                      <a:headEnd type="none" w="sm" len="sm"/>
                      <a:tailEnd type="none" w="sm" len="sm"/>
                    </a:lnT>
                  </a:tcPr>
                </a:tc>
                <a:tc>
                  <a:txBody>
                    <a:bodyPr/>
                    <a:lstStyle/>
                    <a:p>
                      <a:pPr marL="0" lvl="0" indent="0" algn="ctr" rtl="0">
                        <a:spcBef>
                          <a:spcPts val="0"/>
                        </a:spcBef>
                        <a:spcAft>
                          <a:spcPts val="0"/>
                        </a:spcAft>
                        <a:buNone/>
                      </a:pPr>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lgn="ctr" rtl="0">
                        <a:spcBef>
                          <a:spcPts val="0"/>
                        </a:spcBef>
                        <a:spcAft>
                          <a:spcPts val="0"/>
                        </a:spcAft>
                        <a:buNone/>
                      </a:pPr>
                      <a:endParaRPr>
                        <a:latin typeface="Calibri"/>
                        <a:ea typeface="Calibri"/>
                        <a:cs typeface="Calibri"/>
                        <a:sym typeface="Calibri"/>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lgn="ctr" rtl="0">
                        <a:spcBef>
                          <a:spcPts val="0"/>
                        </a:spcBef>
                        <a:spcAft>
                          <a:spcPts val="0"/>
                        </a:spcAft>
                        <a:buNone/>
                      </a:pPr>
                      <a:endParaRPr>
                        <a:solidFill>
                          <a:schemeClr val="lt1"/>
                        </a:solidFill>
                        <a:latin typeface="Calibri"/>
                        <a:ea typeface="Calibri"/>
                        <a:cs typeface="Calibri"/>
                        <a:sym typeface="Calibri"/>
                      </a:endParaRPr>
                    </a:p>
                  </a:txBody>
                  <a:tcPr marL="91425" marR="91425" marT="91425" marB="91425">
                    <a:lnT w="9525" cap="flat" cmpd="sng">
                      <a:solidFill>
                        <a:srgbClr val="9E9E9E"/>
                      </a:solidFill>
                      <a:prstDash val="solid"/>
                      <a:round/>
                      <a:headEnd type="none" w="sm" len="sm"/>
                      <a:tailEnd type="none" w="sm" len="sm"/>
                    </a:lnT>
                    <a:solidFill>
                      <a:srgbClr val="104170"/>
                    </a:solidFill>
                  </a:tcPr>
                </a:tc>
                <a:extLst>
                  <a:ext uri="{0D108BD9-81ED-4DB2-BD59-A6C34878D82A}">
                    <a16:rowId xmlns:a16="http://schemas.microsoft.com/office/drawing/2014/main" val="10002"/>
                  </a:ext>
                </a:extLst>
              </a:tr>
              <a:tr h="666050">
                <a:tc>
                  <a:txBody>
                    <a:bodyPr/>
                    <a:lstStyle/>
                    <a:p>
                      <a:pPr marL="0" lvl="0" indent="0" algn="ctr" rtl="0">
                        <a:spcBef>
                          <a:spcPts val="0"/>
                        </a:spcBef>
                        <a:spcAft>
                          <a:spcPts val="0"/>
                        </a:spcAft>
                        <a:buNone/>
                      </a:pPr>
                      <a:r>
                        <a:rPr lang="en-US">
                          <a:solidFill>
                            <a:schemeClr val="dk1"/>
                          </a:solidFill>
                          <a:latin typeface="Calibri"/>
                          <a:ea typeface="Calibri"/>
                          <a:cs typeface="Calibri"/>
                          <a:sym typeface="Calibri"/>
                        </a:rPr>
                        <a:t>2</a:t>
                      </a:r>
                      <a:endParaRPr>
                        <a:solidFill>
                          <a:schemeClr val="dk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endParaRPr/>
                    </a:p>
                  </a:txBody>
                  <a:tcPr marL="91425" marR="91425" marT="91425" marB="91425">
                    <a:lnL w="9525" cap="flat" cmpd="sng">
                      <a:solidFill>
                        <a:srgbClr val="9E9E9E"/>
                      </a:solidFill>
                      <a:prstDash val="solid"/>
                      <a:round/>
                      <a:headEnd type="none" w="sm" len="sm"/>
                      <a:tailEnd type="none" w="sm" len="sm"/>
                    </a:lnL>
                  </a:tcPr>
                </a:tc>
                <a:tc>
                  <a:txBody>
                    <a:bodyPr/>
                    <a:lstStyle/>
                    <a:p>
                      <a:pPr marL="0" lvl="0" indent="0" algn="ctr" rtl="0">
                        <a:spcBef>
                          <a:spcPts val="0"/>
                        </a:spcBef>
                        <a:spcAft>
                          <a:spcPts val="0"/>
                        </a:spcAft>
                        <a:buNone/>
                      </a:pPr>
                      <a:endParaRPr/>
                    </a:p>
                  </a:txBody>
                  <a:tcPr marL="91425" marR="91425" marT="91425" marB="91425"/>
                </a:tc>
                <a:tc>
                  <a:txBody>
                    <a:bodyPr/>
                    <a:lstStyle/>
                    <a:p>
                      <a:pPr marL="0" lvl="0" indent="0" algn="ctr" rtl="0">
                        <a:spcBef>
                          <a:spcPts val="0"/>
                        </a:spcBef>
                        <a:spcAft>
                          <a:spcPts val="0"/>
                        </a:spcAft>
                        <a:buNone/>
                      </a:pPr>
                      <a:endParaRPr>
                        <a:latin typeface="Calibri"/>
                        <a:ea typeface="Calibri"/>
                        <a:cs typeface="Calibri"/>
                        <a:sym typeface="Calibri"/>
                      </a:endParaRPr>
                    </a:p>
                  </a:txBody>
                  <a:tcPr marL="91425" marR="91425" marT="91425" marB="91425"/>
                </a:tc>
                <a:tc>
                  <a:txBody>
                    <a:bodyPr/>
                    <a:lstStyle/>
                    <a:p>
                      <a:pPr marL="0" lvl="0" indent="0" algn="ctr" rtl="0">
                        <a:spcBef>
                          <a:spcPts val="0"/>
                        </a:spcBef>
                        <a:spcAft>
                          <a:spcPts val="0"/>
                        </a:spcAft>
                        <a:buNone/>
                      </a:pPr>
                      <a:endParaRPr>
                        <a:solidFill>
                          <a:schemeClr val="lt1"/>
                        </a:solidFill>
                        <a:latin typeface="Calibri"/>
                        <a:ea typeface="Calibri"/>
                        <a:cs typeface="Calibri"/>
                        <a:sym typeface="Calibri"/>
                      </a:endParaRPr>
                    </a:p>
                  </a:txBody>
                  <a:tcPr marL="91425" marR="91425" marT="91425" marB="91425">
                    <a:solidFill>
                      <a:srgbClr val="104170"/>
                    </a:solidFill>
                  </a:tcPr>
                </a:tc>
                <a:extLst>
                  <a:ext uri="{0D108BD9-81ED-4DB2-BD59-A6C34878D82A}">
                    <a16:rowId xmlns:a16="http://schemas.microsoft.com/office/drawing/2014/main" val="10003"/>
                  </a:ext>
                </a:extLst>
              </a:tr>
              <a:tr h="633325">
                <a:tc>
                  <a:txBody>
                    <a:bodyPr/>
                    <a:lstStyle/>
                    <a:p>
                      <a:pPr marL="0" lvl="0" indent="0" algn="ctr" rtl="0">
                        <a:spcBef>
                          <a:spcPts val="0"/>
                        </a:spcBef>
                        <a:spcAft>
                          <a:spcPts val="0"/>
                        </a:spcAft>
                        <a:buNone/>
                      </a:pPr>
                      <a:r>
                        <a:rPr lang="en-US">
                          <a:solidFill>
                            <a:schemeClr val="dk1"/>
                          </a:solidFill>
                          <a:latin typeface="Calibri"/>
                          <a:ea typeface="Calibri"/>
                          <a:cs typeface="Calibri"/>
                          <a:sym typeface="Calibri"/>
                        </a:rPr>
                        <a:t>3</a:t>
                      </a:r>
                      <a:endParaRPr>
                        <a:solidFill>
                          <a:schemeClr val="dk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endParaRPr/>
                    </a:p>
                  </a:txBody>
                  <a:tcPr marL="91425" marR="91425" marT="91425" marB="91425">
                    <a:lnL w="9525" cap="flat" cmpd="sng">
                      <a:solidFill>
                        <a:srgbClr val="9E9E9E"/>
                      </a:solidFill>
                      <a:prstDash val="solid"/>
                      <a:round/>
                      <a:headEnd type="none" w="sm" len="sm"/>
                      <a:tailEnd type="none" w="sm" len="sm"/>
                    </a:lnL>
                  </a:tcPr>
                </a:tc>
                <a:tc>
                  <a:txBody>
                    <a:bodyPr/>
                    <a:lstStyle/>
                    <a:p>
                      <a:pPr marL="0" lvl="0" indent="0" algn="ctr" rtl="0">
                        <a:spcBef>
                          <a:spcPts val="0"/>
                        </a:spcBef>
                        <a:spcAft>
                          <a:spcPts val="0"/>
                        </a:spcAft>
                        <a:buNone/>
                      </a:pPr>
                      <a:endParaRPr/>
                    </a:p>
                  </a:txBody>
                  <a:tcPr marL="91425" marR="91425" marT="91425" marB="91425"/>
                </a:tc>
                <a:tc>
                  <a:txBody>
                    <a:bodyPr/>
                    <a:lstStyle/>
                    <a:p>
                      <a:pPr marL="0" lvl="0" indent="0" algn="ctr" rtl="0">
                        <a:spcBef>
                          <a:spcPts val="0"/>
                        </a:spcBef>
                        <a:spcAft>
                          <a:spcPts val="0"/>
                        </a:spcAft>
                        <a:buNone/>
                      </a:pPr>
                      <a:endParaRPr>
                        <a:solidFill>
                          <a:schemeClr val="dk1"/>
                        </a:solidFill>
                        <a:latin typeface="Calibri"/>
                        <a:ea typeface="Calibri"/>
                        <a:cs typeface="Calibri"/>
                        <a:sym typeface="Calibri"/>
                      </a:endParaRPr>
                    </a:p>
                  </a:txBody>
                  <a:tcPr marL="91425" marR="91425" marT="91425" marB="91425"/>
                </a:tc>
                <a:tc>
                  <a:txBody>
                    <a:bodyPr/>
                    <a:lstStyle/>
                    <a:p>
                      <a:pPr marL="0" lvl="0" indent="0" algn="ctr" rtl="0">
                        <a:spcBef>
                          <a:spcPts val="0"/>
                        </a:spcBef>
                        <a:spcAft>
                          <a:spcPts val="0"/>
                        </a:spcAft>
                        <a:buNone/>
                      </a:pPr>
                      <a:endParaRPr>
                        <a:solidFill>
                          <a:schemeClr val="lt1"/>
                        </a:solidFill>
                        <a:latin typeface="Calibri"/>
                        <a:ea typeface="Calibri"/>
                        <a:cs typeface="Calibri"/>
                        <a:sym typeface="Calibri"/>
                      </a:endParaRPr>
                    </a:p>
                  </a:txBody>
                  <a:tcPr marL="91425" marR="91425" marT="91425" marB="91425">
                    <a:solidFill>
                      <a:srgbClr val="104170"/>
                    </a:solidFill>
                  </a:tcPr>
                </a:tc>
                <a:extLst>
                  <a:ext uri="{0D108BD9-81ED-4DB2-BD59-A6C34878D82A}">
                    <a16:rowId xmlns:a16="http://schemas.microsoft.com/office/drawing/2014/main" val="10004"/>
                  </a:ext>
                </a:extLst>
              </a:tr>
              <a:tr h="633325">
                <a:tc>
                  <a:txBody>
                    <a:bodyPr/>
                    <a:lstStyle/>
                    <a:p>
                      <a:pPr marL="0" lvl="0" indent="0" algn="ctr" rtl="0">
                        <a:spcBef>
                          <a:spcPts val="0"/>
                        </a:spcBef>
                        <a:spcAft>
                          <a:spcPts val="0"/>
                        </a:spcAft>
                        <a:buNone/>
                      </a:pPr>
                      <a:r>
                        <a:rPr lang="en-US">
                          <a:solidFill>
                            <a:schemeClr val="dk1"/>
                          </a:solidFill>
                          <a:latin typeface="Calibri"/>
                          <a:ea typeface="Calibri"/>
                          <a:cs typeface="Calibri"/>
                          <a:sym typeface="Calibri"/>
                        </a:rPr>
                        <a:t>4</a:t>
                      </a:r>
                      <a:endParaRPr>
                        <a:solidFill>
                          <a:schemeClr val="dk1"/>
                        </a:solidFill>
                        <a:latin typeface="Calibri"/>
                        <a:ea typeface="Calibri"/>
                        <a:cs typeface="Calibri"/>
                        <a:sym typeface="Calibri"/>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endParaRPr/>
                    </a:p>
                  </a:txBody>
                  <a:tcPr marL="91425" marR="91425" marT="91425" marB="91425">
                    <a:lnL w="9525" cap="flat" cmpd="sng">
                      <a:solidFill>
                        <a:srgbClr val="9E9E9E"/>
                      </a:solidFill>
                      <a:prstDash val="solid"/>
                      <a:round/>
                      <a:headEnd type="none" w="sm" len="sm"/>
                      <a:tailEnd type="none" w="sm" len="sm"/>
                    </a:lnL>
                  </a:tcPr>
                </a:tc>
                <a:tc>
                  <a:txBody>
                    <a:bodyPr/>
                    <a:lstStyle/>
                    <a:p>
                      <a:pPr marL="0" lvl="0" indent="0" algn="ctr" rtl="0">
                        <a:spcBef>
                          <a:spcPts val="0"/>
                        </a:spcBef>
                        <a:spcAft>
                          <a:spcPts val="0"/>
                        </a:spcAft>
                        <a:buNone/>
                      </a:pPr>
                      <a:endParaRPr/>
                    </a:p>
                  </a:txBody>
                  <a:tcPr marL="91425" marR="91425" marT="91425" marB="91425"/>
                </a:tc>
                <a:tc>
                  <a:txBody>
                    <a:bodyPr/>
                    <a:lstStyle/>
                    <a:p>
                      <a:pPr marL="0" lvl="0" indent="0" algn="ctr" rtl="0">
                        <a:spcBef>
                          <a:spcPts val="0"/>
                        </a:spcBef>
                        <a:spcAft>
                          <a:spcPts val="0"/>
                        </a:spcAft>
                        <a:buNone/>
                      </a:pPr>
                      <a:endParaRPr>
                        <a:solidFill>
                          <a:schemeClr val="dk1"/>
                        </a:solidFill>
                        <a:latin typeface="Calibri"/>
                        <a:ea typeface="Calibri"/>
                        <a:cs typeface="Calibri"/>
                        <a:sym typeface="Calibri"/>
                      </a:endParaRPr>
                    </a:p>
                  </a:txBody>
                  <a:tcPr marL="91425" marR="91425" marT="91425" marB="91425"/>
                </a:tc>
                <a:tc>
                  <a:txBody>
                    <a:bodyPr/>
                    <a:lstStyle/>
                    <a:p>
                      <a:pPr marL="0" lvl="0" indent="0" algn="ctr" rtl="0">
                        <a:spcBef>
                          <a:spcPts val="0"/>
                        </a:spcBef>
                        <a:spcAft>
                          <a:spcPts val="0"/>
                        </a:spcAft>
                        <a:buNone/>
                      </a:pPr>
                      <a:endParaRPr dirty="0">
                        <a:solidFill>
                          <a:schemeClr val="lt1"/>
                        </a:solidFill>
                        <a:latin typeface="Calibri"/>
                        <a:ea typeface="Calibri"/>
                        <a:cs typeface="Calibri"/>
                        <a:sym typeface="Calibri"/>
                      </a:endParaRPr>
                    </a:p>
                  </a:txBody>
                  <a:tcPr marL="91425" marR="91425" marT="91425" marB="91425">
                    <a:solidFill>
                      <a:srgbClr val="104170"/>
                    </a:solidFill>
                  </a:tcPr>
                </a:tc>
                <a:extLst>
                  <a:ext uri="{0D108BD9-81ED-4DB2-BD59-A6C34878D82A}">
                    <a16:rowId xmlns:a16="http://schemas.microsoft.com/office/drawing/2014/main" val="10005"/>
                  </a:ext>
                </a:extLst>
              </a:tr>
            </a:tbl>
          </a:graphicData>
        </a:graphic>
      </p:graphicFrame>
      <p:sp>
        <p:nvSpPr>
          <p:cNvPr id="3" name="Google Shape;108;p16">
            <a:extLst>
              <a:ext uri="{FF2B5EF4-FFF2-40B4-BE49-F238E27FC236}">
                <a16:creationId xmlns:a16="http://schemas.microsoft.com/office/drawing/2014/main" id="{F0FEE597-A277-DEFD-0BFB-8C1807619A2F}"/>
              </a:ext>
            </a:extLst>
          </p:cNvPr>
          <p:cNvSpPr/>
          <p:nvPr/>
        </p:nvSpPr>
        <p:spPr>
          <a:xfrm>
            <a:off x="0" y="4911365"/>
            <a:ext cx="9144000" cy="232134"/>
          </a:xfrm>
          <a:prstGeom prst="rect">
            <a:avLst/>
          </a:prstGeom>
          <a:solidFill>
            <a:srgbClr val="027FB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32" name="Google Shape;332;p55"/>
          <p:cNvSpPr/>
          <p:nvPr/>
        </p:nvSpPr>
        <p:spPr>
          <a:xfrm>
            <a:off x="-6263" y="0"/>
            <a:ext cx="1741200" cy="5143500"/>
          </a:xfrm>
          <a:prstGeom prst="rect">
            <a:avLst/>
          </a:prstGeom>
          <a:solidFill>
            <a:srgbClr val="44965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33" name="Google Shape;333;p55"/>
          <p:cNvSpPr/>
          <p:nvPr/>
        </p:nvSpPr>
        <p:spPr>
          <a:xfrm>
            <a:off x="-6263" y="0"/>
            <a:ext cx="1190100" cy="5143500"/>
          </a:xfrm>
          <a:prstGeom prst="rect">
            <a:avLst/>
          </a:prstGeom>
          <a:solidFill>
            <a:srgbClr val="0179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34" name="Google Shape;334;p55"/>
          <p:cNvSpPr/>
          <p:nvPr/>
        </p:nvSpPr>
        <p:spPr>
          <a:xfrm>
            <a:off x="-6263" y="0"/>
            <a:ext cx="607500" cy="5143500"/>
          </a:xfrm>
          <a:prstGeom prst="rect">
            <a:avLst/>
          </a:prstGeom>
          <a:solidFill>
            <a:srgbClr val="1C417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35" name="Google Shape;335;p55"/>
          <p:cNvSpPr txBox="1">
            <a:spLocks noGrp="1"/>
          </p:cNvSpPr>
          <p:nvPr>
            <p:ph type="body" idx="1"/>
          </p:nvPr>
        </p:nvSpPr>
        <p:spPr>
          <a:xfrm>
            <a:off x="2063851" y="683700"/>
            <a:ext cx="4016700" cy="9975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560"/>
              </a:spcBef>
              <a:spcAft>
                <a:spcPts val="0"/>
              </a:spcAft>
              <a:buClr>
                <a:schemeClr val="lt1"/>
              </a:buClr>
              <a:buSzPts val="2800"/>
              <a:buNone/>
            </a:pPr>
            <a:r>
              <a:rPr lang="en-US" sz="9600" b="1">
                <a:solidFill>
                  <a:srgbClr val="104170"/>
                </a:solidFill>
              </a:rPr>
              <a:t>Pencil</a:t>
            </a:r>
            <a:endParaRPr sz="9600" b="1">
              <a:solidFill>
                <a:srgbClr val="104170"/>
              </a:solidFill>
            </a:endParaRPr>
          </a:p>
        </p:txBody>
      </p:sp>
      <p:sp>
        <p:nvSpPr>
          <p:cNvPr id="336" name="Google Shape;336;p55"/>
          <p:cNvSpPr txBox="1">
            <a:spLocks noGrp="1"/>
          </p:cNvSpPr>
          <p:nvPr>
            <p:ph type="body" idx="1"/>
          </p:nvPr>
        </p:nvSpPr>
        <p:spPr>
          <a:xfrm>
            <a:off x="2156447" y="2331299"/>
            <a:ext cx="3146100" cy="9975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560"/>
              </a:spcBef>
              <a:spcAft>
                <a:spcPts val="0"/>
              </a:spcAft>
              <a:buClr>
                <a:schemeClr val="lt1"/>
              </a:buClr>
              <a:buSzPts val="2800"/>
              <a:buNone/>
            </a:pPr>
            <a:r>
              <a:rPr lang="en-US" sz="5400" b="1">
                <a:solidFill>
                  <a:srgbClr val="104170"/>
                </a:solidFill>
              </a:rPr>
              <a:t>15 cents</a:t>
            </a:r>
            <a:endParaRPr sz="5400" b="1">
              <a:solidFill>
                <a:srgbClr val="104170"/>
              </a:solidFill>
            </a:endParaRPr>
          </a:p>
        </p:txBody>
      </p:sp>
      <p:sp>
        <p:nvSpPr>
          <p:cNvPr id="337" name="Google Shape;337;p55"/>
          <p:cNvSpPr txBox="1">
            <a:spLocks noGrp="1"/>
          </p:cNvSpPr>
          <p:nvPr>
            <p:ph type="body" idx="1"/>
          </p:nvPr>
        </p:nvSpPr>
        <p:spPr>
          <a:xfrm>
            <a:off x="5890699" y="1681200"/>
            <a:ext cx="2243100" cy="9975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560"/>
              </a:spcBef>
              <a:spcAft>
                <a:spcPts val="0"/>
              </a:spcAft>
              <a:buClr>
                <a:schemeClr val="lt1"/>
              </a:buClr>
              <a:buSzPts val="2800"/>
              <a:buNone/>
            </a:pPr>
            <a:r>
              <a:rPr lang="en-US" sz="1400" b="1">
                <a:solidFill>
                  <a:srgbClr val="104170"/>
                </a:solidFill>
              </a:rPr>
              <a:t>&lt;use the image from the earlier slide of a pencil&gt;</a:t>
            </a:r>
            <a:endParaRPr sz="1400" b="1">
              <a:solidFill>
                <a:srgbClr val="104170"/>
              </a:solidFill>
            </a:endParaRPr>
          </a:p>
        </p:txBody>
      </p:sp>
      <p:pic>
        <p:nvPicPr>
          <p:cNvPr id="338" name="Google Shape;338;p55" descr="A blue and green chat bubble&#10;&#10;Description automatically generated"/>
          <p:cNvPicPr preferRelativeResize="0"/>
          <p:nvPr/>
        </p:nvPicPr>
        <p:blipFill rotWithShape="1">
          <a:blip r:embed="rId3">
            <a:alphaModFix/>
          </a:blip>
          <a:srcRect/>
          <a:stretch/>
        </p:blipFill>
        <p:spPr>
          <a:xfrm>
            <a:off x="0" y="0"/>
            <a:ext cx="9144000" cy="5143500"/>
          </a:xfrm>
          <a:prstGeom prst="rect">
            <a:avLst/>
          </a:prstGeom>
          <a:noFill/>
          <a:ln>
            <a:noFill/>
          </a:ln>
        </p:spPr>
      </p:pic>
      <p:sp>
        <p:nvSpPr>
          <p:cNvPr id="339" name="Google Shape;339;p55"/>
          <p:cNvSpPr txBox="1"/>
          <p:nvPr/>
        </p:nvSpPr>
        <p:spPr>
          <a:xfrm>
            <a:off x="2604349" y="1242600"/>
            <a:ext cx="4251000" cy="2147100"/>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1100"/>
              <a:buFont typeface="Arial"/>
              <a:buNone/>
            </a:pPr>
            <a:r>
              <a:rPr lang="en-US" sz="4500" b="1" dirty="0">
                <a:solidFill>
                  <a:srgbClr val="104170"/>
                </a:solidFill>
                <a:latin typeface="Calibri"/>
                <a:ea typeface="Calibri"/>
                <a:cs typeface="Calibri"/>
                <a:sym typeface="Calibri"/>
              </a:rPr>
              <a:t>What strategies can YOU use to save money?</a:t>
            </a:r>
            <a:endParaRPr sz="4500" b="0" i="0" u="none" strike="noStrike" cap="none" dirty="0">
              <a:solidFill>
                <a:srgbClr val="000000"/>
              </a:solidFill>
              <a:latin typeface="Arial"/>
              <a:ea typeface="Arial"/>
              <a:cs typeface="Arial"/>
              <a:sym typeface="Arial"/>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4" name="Google Shape;344;p56"/>
          <p:cNvSpPr txBox="1">
            <a:spLocks noGrp="1"/>
          </p:cNvSpPr>
          <p:nvPr>
            <p:ph type="title"/>
          </p:nvPr>
        </p:nvSpPr>
        <p:spPr>
          <a:xfrm>
            <a:off x="2410427" y="1460495"/>
            <a:ext cx="7772400" cy="16173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rgbClr val="F7963F"/>
              </a:buClr>
              <a:buSzPts val="4000"/>
              <a:buFont typeface="Calibri"/>
              <a:buNone/>
            </a:pPr>
            <a:r>
              <a:rPr lang="en-US" sz="7000">
                <a:solidFill>
                  <a:srgbClr val="F37021"/>
                </a:solidFill>
              </a:rPr>
              <a:t>THANK YOU!</a:t>
            </a:r>
            <a:endParaRPr sz="7000">
              <a:solidFill>
                <a:srgbClr val="F37021"/>
              </a:solidFill>
            </a:endParaRPr>
          </a:p>
        </p:txBody>
      </p:sp>
      <p:pic>
        <p:nvPicPr>
          <p:cNvPr id="345" name="Google Shape;345;p56" descr="A black background with colorful squares and text&#10;&#10;Description automatically generated"/>
          <p:cNvPicPr preferRelativeResize="0"/>
          <p:nvPr/>
        </p:nvPicPr>
        <p:blipFill rotWithShape="1">
          <a:blip r:embed="rId3">
            <a:alphaModFix/>
          </a:blip>
          <a:srcRect/>
          <a:stretch/>
        </p:blipFill>
        <p:spPr>
          <a:xfrm>
            <a:off x="0" y="0"/>
            <a:ext cx="9144000" cy="5143500"/>
          </a:xfrm>
          <a:prstGeom prst="rect">
            <a:avLst/>
          </a:prstGeom>
          <a:noFill/>
          <a:ln>
            <a:noFill/>
          </a:ln>
        </p:spPr>
      </p:pic>
      <p:sp>
        <p:nvSpPr>
          <p:cNvPr id="4" name="Rectangle 3">
            <a:extLst>
              <a:ext uri="{FF2B5EF4-FFF2-40B4-BE49-F238E27FC236}">
                <a16:creationId xmlns:a16="http://schemas.microsoft.com/office/drawing/2014/main" id="{7F5D9780-5E50-417E-E21B-3014BC1F0B38}"/>
              </a:ext>
            </a:extLst>
          </p:cNvPr>
          <p:cNvSpPr/>
          <p:nvPr/>
        </p:nvSpPr>
        <p:spPr>
          <a:xfrm>
            <a:off x="2410427" y="1555423"/>
            <a:ext cx="4725664" cy="101632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Google Shape;325;p54">
            <a:extLst>
              <a:ext uri="{FF2B5EF4-FFF2-40B4-BE49-F238E27FC236}">
                <a16:creationId xmlns:a16="http://schemas.microsoft.com/office/drawing/2014/main" id="{92F0B24E-6D2B-736E-3831-9A3BC0CB93A0}"/>
              </a:ext>
            </a:extLst>
          </p:cNvPr>
          <p:cNvSpPr txBox="1"/>
          <p:nvPr/>
        </p:nvSpPr>
        <p:spPr>
          <a:xfrm>
            <a:off x="547609" y="1154808"/>
            <a:ext cx="8451300" cy="1531831"/>
          </a:xfrm>
          <a:prstGeom prst="rect">
            <a:avLst/>
          </a:prstGeom>
          <a:noFill/>
          <a:ln>
            <a:noFill/>
          </a:ln>
        </p:spPr>
        <p:txBody>
          <a:bodyPr spcFirstLastPara="1" wrap="square" lIns="91425" tIns="91425" rIns="91425" bIns="91425" anchor="t" anchorCtr="0">
            <a:noAutofit/>
          </a:bodyPr>
          <a:lstStyle/>
          <a:p>
            <a:pPr marL="0" marR="133350" lvl="0" indent="0" algn="ctr" rtl="0">
              <a:lnSpc>
                <a:spcPct val="103750"/>
              </a:lnSpc>
              <a:spcBef>
                <a:spcPts val="1000"/>
              </a:spcBef>
              <a:spcAft>
                <a:spcPts val="1000"/>
              </a:spcAft>
              <a:buClr>
                <a:schemeClr val="dk1"/>
              </a:buClr>
              <a:buSzPts val="1100"/>
              <a:buFont typeface="Arial"/>
              <a:buNone/>
            </a:pPr>
            <a:r>
              <a:rPr lang="en-US" sz="6600" b="1" dirty="0">
                <a:solidFill>
                  <a:schemeClr val="dk2"/>
                </a:solidFill>
                <a:latin typeface="Calibri"/>
                <a:ea typeface="Calibri"/>
                <a:cs typeface="Calibri"/>
                <a:sym typeface="Calibri"/>
              </a:rPr>
              <a:t>THANK YOU!</a:t>
            </a:r>
            <a:endParaRPr sz="6600" b="1" i="0" u="none" strike="noStrike" cap="none" dirty="0">
              <a:solidFill>
                <a:schemeClr val="dk2"/>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7"/>
        <p:cNvGrpSpPr/>
        <p:nvPr/>
      </p:nvGrpSpPr>
      <p:grpSpPr>
        <a:xfrm>
          <a:off x="0" y="0"/>
          <a:ext cx="0" cy="0"/>
          <a:chOff x="0" y="0"/>
          <a:chExt cx="0" cy="0"/>
        </a:xfrm>
      </p:grpSpPr>
      <p:pic>
        <p:nvPicPr>
          <p:cNvPr id="48" name="Google Shape;48;p10"/>
          <p:cNvPicPr preferRelativeResize="0"/>
          <p:nvPr/>
        </p:nvPicPr>
        <p:blipFill>
          <a:blip r:embed="rId3">
            <a:alphaModFix/>
          </a:blip>
          <a:stretch>
            <a:fillRect/>
          </a:stretch>
        </p:blipFill>
        <p:spPr>
          <a:xfrm>
            <a:off x="0" y="0"/>
            <a:ext cx="9145026" cy="51435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2"/>
        <p:cNvGrpSpPr/>
        <p:nvPr/>
      </p:nvGrpSpPr>
      <p:grpSpPr>
        <a:xfrm>
          <a:off x="0" y="0"/>
          <a:ext cx="0" cy="0"/>
          <a:chOff x="0" y="0"/>
          <a:chExt cx="0" cy="0"/>
        </a:xfrm>
      </p:grpSpPr>
      <p:sp>
        <p:nvSpPr>
          <p:cNvPr id="2" name="Rectangle 1">
            <a:extLst>
              <a:ext uri="{FF2B5EF4-FFF2-40B4-BE49-F238E27FC236}">
                <a16:creationId xmlns:a16="http://schemas.microsoft.com/office/drawing/2014/main" id="{16F25834-0892-B810-059F-AADE8917EF52}"/>
              </a:ext>
            </a:extLst>
          </p:cNvPr>
          <p:cNvSpPr/>
          <p:nvPr/>
        </p:nvSpPr>
        <p:spPr>
          <a:xfrm>
            <a:off x="0" y="0"/>
            <a:ext cx="9144000" cy="5143500"/>
          </a:xfrm>
          <a:prstGeom prst="rect">
            <a:avLst/>
          </a:prstGeom>
          <a:gradFill flip="none" rotWithShape="1">
            <a:gsLst>
              <a:gs pos="0">
                <a:schemeClr val="accent1">
                  <a:lumMod val="5000"/>
                  <a:lumOff val="95000"/>
                </a:schemeClr>
              </a:gs>
              <a:gs pos="100000">
                <a:schemeClr val="bg1">
                  <a:lumMod val="75000"/>
                </a:schemeClr>
              </a:gs>
            </a:gsLst>
            <a:path path="circl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izza with different toppings&#10;&#10;Description automatically generated">
            <a:extLst>
              <a:ext uri="{FF2B5EF4-FFF2-40B4-BE49-F238E27FC236}">
                <a16:creationId xmlns:a16="http://schemas.microsoft.com/office/drawing/2014/main" id="{6000A574-AFE5-6EA3-CD13-B5F7CE499915}"/>
              </a:ext>
            </a:extLst>
          </p:cNvPr>
          <p:cNvPicPr>
            <a:picLocks noChangeAspect="1"/>
          </p:cNvPicPr>
          <p:nvPr/>
        </p:nvPicPr>
        <p:blipFill>
          <a:blip r:embed="rId3"/>
          <a:stretch>
            <a:fillRect/>
          </a:stretch>
        </p:blipFill>
        <p:spPr>
          <a:xfrm>
            <a:off x="2000250" y="150829"/>
            <a:ext cx="5143500" cy="51435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pic>
        <p:nvPicPr>
          <p:cNvPr id="58" name="Google Shape;58;p12"/>
          <p:cNvPicPr preferRelativeResize="0"/>
          <p:nvPr/>
        </p:nvPicPr>
        <p:blipFill>
          <a:blip r:embed="rId3">
            <a:alphaModFix/>
          </a:blip>
          <a:stretch>
            <a:fillRect/>
          </a:stretch>
        </p:blipFill>
        <p:spPr>
          <a:xfrm>
            <a:off x="0" y="0"/>
            <a:ext cx="9144000" cy="51435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pic>
        <p:nvPicPr>
          <p:cNvPr id="63" name="Google Shape;63;p13"/>
          <p:cNvPicPr preferRelativeResize="0"/>
          <p:nvPr/>
        </p:nvPicPr>
        <p:blipFill>
          <a:blip r:embed="rId3">
            <a:alphaModFix/>
          </a:blip>
          <a:stretch>
            <a:fillRect/>
          </a:stretch>
        </p:blipFill>
        <p:spPr>
          <a:xfrm>
            <a:off x="0" y="0"/>
            <a:ext cx="9144000" cy="514007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872C1767861EE49ACA5930A1F6F3CD8" ma:contentTypeVersion="16" ma:contentTypeDescription="Create a new document." ma:contentTypeScope="" ma:versionID="533cfe57502b0f885ad09db6c500c9dd">
  <xsd:schema xmlns:xsd="http://www.w3.org/2001/XMLSchema" xmlns:xs="http://www.w3.org/2001/XMLSchema" xmlns:p="http://schemas.microsoft.com/office/2006/metadata/properties" xmlns:ns2="d5272e6c-2adb-4d71-a95f-1b01ea15e848" xmlns:ns3="35b2be36-1f58-4fbf-8df8-db9f01ef9d96" targetNamespace="http://schemas.microsoft.com/office/2006/metadata/properties" ma:root="true" ma:fieldsID="08c0e10d8a1b90fb2f10214c4d7b0063" ns2:_="" ns3:_="">
    <xsd:import namespace="d5272e6c-2adb-4d71-a95f-1b01ea15e848"/>
    <xsd:import namespace="35b2be36-1f58-4fbf-8df8-db9f01ef9d9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ObjectDetectorVersions" minOccurs="0"/>
                <xsd:element ref="ns3:MediaLengthInSeconds" minOccurs="0"/>
                <xsd:element ref="ns3:MediaServiceLocation" minOccurs="0"/>
                <xsd:element ref="ns3:MediaServiceGenerationTime" minOccurs="0"/>
                <xsd:element ref="ns3:MediaServiceEventHashCode" minOccurs="0"/>
                <xsd:element ref="ns3:lcf76f155ced4ddcb4097134ff3c332f" minOccurs="0"/>
                <xsd:element ref="ns3:MediaServiceOCR" minOccurs="0"/>
                <xsd:element ref="ns3:MediaServiceSearchProperties" minOccurs="0"/>
                <xsd:element ref="ns3:SectionedOut"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5272e6c-2adb-4d71-a95f-1b01ea15e84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5b2be36-1f58-4fbf-8df8-db9f01ef9d9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ObjectDetectorVersions" ma:index="13" nillable="true" ma:displayName="MediaServiceObjectDetectorVersions" ma:hidden="true" ma:indexed="true" ma:internalName="MediaServiceObjectDetectorVersion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Location" ma:index="15" nillable="true" ma:displayName="Location" ma:description="" ma:indexed="true"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32e6ee2e-04b3-49ea-b2b4-c4a3410cfef7" ma:termSetId="09814cd3-568e-fe90-9814-8d621ff8fb84" ma:anchorId="fba54fb3-c3e1-fe81-a776-ca4b69148c4d" ma:open="true" ma:isKeyword="false">
      <xsd:complexType>
        <xsd:sequence>
          <xsd:element ref="pc:Terms" minOccurs="0" maxOccurs="1"/>
        </xsd:sequence>
      </xsd:complexType>
    </xsd:element>
    <xsd:element name="MediaServiceOCR" ma:index="20" nillable="true" ma:displayName="Extracted Text" ma:internalName="MediaServiceOCR" ma:readOnly="true">
      <xsd:simpleType>
        <xsd:restriction base="dms:Note">
          <xsd:maxLength value="255"/>
        </xsd:restriction>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SectionedOut" ma:index="22" nillable="true" ma:displayName="Sectioned Out" ma:description="Interview has had highlighted sections clipped as requested" ma:format="Dropdown" ma:internalName="SectionedOut">
      <xsd:simpleType>
        <xsd:restriction base="dms:Text">
          <xsd:maxLength value="255"/>
        </xsd:restrictio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d5272e6c-2adb-4d71-a95f-1b01ea15e848">
      <UserInfo>
        <DisplayName>Kelsey Havemann</DisplayName>
        <AccountId>47</AccountId>
        <AccountType/>
      </UserInfo>
      <UserInfo>
        <DisplayName>Annie Galvin</DisplayName>
        <AccountId>29</AccountId>
        <AccountType/>
      </UserInfo>
    </SharedWithUsers>
    <lcf76f155ced4ddcb4097134ff3c332f xmlns="35b2be36-1f58-4fbf-8df8-db9f01ef9d96">
      <Terms xmlns="http://schemas.microsoft.com/office/infopath/2007/PartnerControls"/>
    </lcf76f155ced4ddcb4097134ff3c332f>
    <SectionedOut xmlns="35b2be36-1f58-4fbf-8df8-db9f01ef9d96" xsi:nil="true"/>
  </documentManagement>
</p:properties>
</file>

<file path=customXml/itemProps1.xml><?xml version="1.0" encoding="utf-8"?>
<ds:datastoreItem xmlns:ds="http://schemas.openxmlformats.org/officeDocument/2006/customXml" ds:itemID="{29BEC0D4-9EBE-40DD-8DAD-B7D9F0DFEC3C}">
  <ds:schemaRefs>
    <ds:schemaRef ds:uri="http://schemas.microsoft.com/sharepoint/v3/contenttype/forms"/>
  </ds:schemaRefs>
</ds:datastoreItem>
</file>

<file path=customXml/itemProps2.xml><?xml version="1.0" encoding="utf-8"?>
<ds:datastoreItem xmlns:ds="http://schemas.openxmlformats.org/officeDocument/2006/customXml" ds:itemID="{F1E859A9-1675-4CA0-9E34-8D169AF0F2F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5272e6c-2adb-4d71-a95f-1b01ea15e848"/>
    <ds:schemaRef ds:uri="35b2be36-1f58-4fbf-8df8-db9f01ef9d9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3E3159D-4CF5-4D32-A545-2067DE25EB8F}">
  <ds:schemaRefs>
    <ds:schemaRef ds:uri="http://schemas.microsoft.com/office/2006/metadata/properties"/>
    <ds:schemaRef ds:uri="http://schemas.microsoft.com/office/infopath/2007/PartnerControls"/>
    <ds:schemaRef ds:uri="d5272e6c-2adb-4d71-a95f-1b01ea15e848"/>
    <ds:schemaRef ds:uri="35b2be36-1f58-4fbf-8df8-db9f01ef9d96"/>
  </ds:schemaRefs>
</ds:datastoreItem>
</file>

<file path=docProps/app.xml><?xml version="1.0" encoding="utf-8"?>
<Properties xmlns="http://schemas.openxmlformats.org/officeDocument/2006/extended-properties" xmlns:vt="http://schemas.openxmlformats.org/officeDocument/2006/docPropsVTypes">
  <TotalTime>2894</TotalTime>
  <Words>4139</Words>
  <Application>Microsoft Office PowerPoint</Application>
  <PresentationFormat>On-screen Show (16:9)</PresentationFormat>
  <Paragraphs>480</Paragraphs>
  <Slides>52</Slides>
  <Notes>52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52</vt:i4>
      </vt:variant>
    </vt:vector>
  </HeadingPairs>
  <TitlesOfParts>
    <vt:vector size="55"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Annie Galvin</dc:creator>
  <cp:lastModifiedBy>Hannah Smith</cp:lastModifiedBy>
  <cp:revision>21</cp:revision>
  <dcterms:modified xsi:type="dcterms:W3CDTF">2026-04-21T14:04:54Z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0x010100F872C1767861EE49ACA5930A1F6F3CD8</vt:lpwstr>
  </property>
  <property fmtid="{D5CDD505-2E9C-101B-9397-08002B2CF9AE}" pid="3" name="MediaServiceImageTags">
    <vt:lpwstr/>
  </property>
</Properties>
</file>