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ary Hunt" initials="" lastIdx="17" clrIdx="0"/>
  <p:cmAuthor id="1" name="Annie Galvin" initials="AG" lastIdx="1" clrIdx="1">
    <p:extLst>
      <p:ext uri="{19B8F6BF-5375-455C-9EA6-DF929625EA0E}">
        <p15:presenceInfo xmlns:p15="http://schemas.microsoft.com/office/powerpoint/2012/main" userId="S::agalvin@aba.com::2707dff9-2b17-4189-b94d-4e7c2c4ab84e" providerId="AD"/>
      </p:ext>
    </p:extLst>
  </p:cmAuthor>
  <p:cmAuthor id="2" name="Kelsey Havemann" initials="KH" lastIdx="1" clrIdx="2">
    <p:extLst>
      <p:ext uri="{19B8F6BF-5375-455C-9EA6-DF929625EA0E}">
        <p15:presenceInfo xmlns:p15="http://schemas.microsoft.com/office/powerpoint/2012/main" userId="S::khavemann@aba.com::6d32b5c1-9560-4b96-ad7e-87204fedf9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77"/>
    <a:srgbClr val="FF8704"/>
    <a:srgbClr val="FFE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4460F-ABD0-69E8-E790-B732857430D2}" v="11" dt="2024-04-06T03:20:56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6" d="100"/>
          <a:sy n="136" d="100"/>
        </p:scale>
        <p:origin x="88" y="1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Havemann" userId="S::khavemann@aba.com::6d32b5c1-9560-4b96-ad7e-87204fedf940" providerId="AD" clId="Web-{1964460F-ABD0-69E8-E790-B732857430D2}"/>
    <pc:docChg chg="modSld">
      <pc:chgData name="Kelsey Havemann" userId="S::khavemann@aba.com::6d32b5c1-9560-4b96-ad7e-87204fedf940" providerId="AD" clId="Web-{1964460F-ABD0-69E8-E790-B732857430D2}" dt="2024-04-06T03:22:18.533" v="284"/>
      <pc:docMkLst>
        <pc:docMk/>
      </pc:docMkLst>
      <pc:sldChg chg="modNotes">
        <pc:chgData name="Kelsey Havemann" userId="S::khavemann@aba.com::6d32b5c1-9560-4b96-ad7e-87204fedf940" providerId="AD" clId="Web-{1964460F-ABD0-69E8-E790-B732857430D2}" dt="2024-04-06T02:43:14.992" v="16"/>
        <pc:sldMkLst>
          <pc:docMk/>
          <pc:sldMk cId="0" sldId="256"/>
        </pc:sldMkLst>
      </pc:sldChg>
      <pc:sldChg chg="modNotes">
        <pc:chgData name="Kelsey Havemann" userId="S::khavemann@aba.com::6d32b5c1-9560-4b96-ad7e-87204fedf940" providerId="AD" clId="Web-{1964460F-ABD0-69E8-E790-B732857430D2}" dt="2024-04-06T03:22:18.533" v="284"/>
        <pc:sldMkLst>
          <pc:docMk/>
          <pc:sldMk cId="0" sldId="257"/>
        </pc:sldMkLst>
      </pc:sldChg>
      <pc:sldChg chg="modNotes">
        <pc:chgData name="Kelsey Havemann" userId="S::khavemann@aba.com::6d32b5c1-9560-4b96-ad7e-87204fedf940" providerId="AD" clId="Web-{1964460F-ABD0-69E8-E790-B732857430D2}" dt="2024-04-06T02:49:02.712" v="48"/>
        <pc:sldMkLst>
          <pc:docMk/>
          <pc:sldMk cId="0" sldId="258"/>
        </pc:sldMkLst>
      </pc:sldChg>
      <pc:sldChg chg="modNotes">
        <pc:chgData name="Kelsey Havemann" userId="S::khavemann@aba.com::6d32b5c1-9560-4b96-ad7e-87204fedf940" providerId="AD" clId="Web-{1964460F-ABD0-69E8-E790-B732857430D2}" dt="2024-04-06T03:20:56.283" v="282"/>
        <pc:sldMkLst>
          <pc:docMk/>
          <pc:sldMk cId="0" sldId="259"/>
        </pc:sldMkLst>
      </pc:sldChg>
      <pc:sldChg chg="modNotes">
        <pc:chgData name="Kelsey Havemann" userId="S::khavemann@aba.com::6d32b5c1-9560-4b96-ad7e-87204fedf940" providerId="AD" clId="Web-{1964460F-ABD0-69E8-E790-B732857430D2}" dt="2024-04-06T02:54:05.524" v="97"/>
        <pc:sldMkLst>
          <pc:docMk/>
          <pc:sldMk cId="0" sldId="260"/>
        </pc:sldMkLst>
      </pc:sldChg>
      <pc:sldChg chg="modNotes">
        <pc:chgData name="Kelsey Havemann" userId="S::khavemann@aba.com::6d32b5c1-9560-4b96-ad7e-87204fedf940" providerId="AD" clId="Web-{1964460F-ABD0-69E8-E790-B732857430D2}" dt="2024-04-06T02:54:38.446" v="102"/>
        <pc:sldMkLst>
          <pc:docMk/>
          <pc:sldMk cId="0" sldId="261"/>
        </pc:sldMkLst>
      </pc:sldChg>
      <pc:sldChg chg="modNotes">
        <pc:chgData name="Kelsey Havemann" userId="S::khavemann@aba.com::6d32b5c1-9560-4b96-ad7e-87204fedf940" providerId="AD" clId="Web-{1964460F-ABD0-69E8-E790-B732857430D2}" dt="2024-04-06T02:55:57.430" v="112"/>
        <pc:sldMkLst>
          <pc:docMk/>
          <pc:sldMk cId="0" sldId="262"/>
        </pc:sldMkLst>
      </pc:sldChg>
      <pc:sldChg chg="modNotes">
        <pc:chgData name="Kelsey Havemann" userId="S::khavemann@aba.com::6d32b5c1-9560-4b96-ad7e-87204fedf940" providerId="AD" clId="Web-{1964460F-ABD0-69E8-E790-B732857430D2}" dt="2024-04-06T02:56:53.873" v="120"/>
        <pc:sldMkLst>
          <pc:docMk/>
          <pc:sldMk cId="0" sldId="263"/>
        </pc:sldMkLst>
      </pc:sldChg>
      <pc:sldChg chg="modNotes">
        <pc:chgData name="Kelsey Havemann" userId="S::khavemann@aba.com::6d32b5c1-9560-4b96-ad7e-87204fedf940" providerId="AD" clId="Web-{1964460F-ABD0-69E8-E790-B732857430D2}" dt="2024-04-06T03:01:32.967" v="130"/>
        <pc:sldMkLst>
          <pc:docMk/>
          <pc:sldMk cId="0" sldId="264"/>
        </pc:sldMkLst>
      </pc:sldChg>
      <pc:sldChg chg="modNotes">
        <pc:chgData name="Kelsey Havemann" userId="S::khavemann@aba.com::6d32b5c1-9560-4b96-ad7e-87204fedf940" providerId="AD" clId="Web-{1964460F-ABD0-69E8-E790-B732857430D2}" dt="2024-04-06T03:20:13.720" v="279"/>
        <pc:sldMkLst>
          <pc:docMk/>
          <pc:sldMk cId="0" sldId="265"/>
        </pc:sldMkLst>
      </pc:sldChg>
      <pc:sldChg chg="modNotes">
        <pc:chgData name="Kelsey Havemann" userId="S::khavemann@aba.com::6d32b5c1-9560-4b96-ad7e-87204fedf940" providerId="AD" clId="Web-{1964460F-ABD0-69E8-E790-B732857430D2}" dt="2024-04-06T03:03:01.123" v="148"/>
        <pc:sldMkLst>
          <pc:docMk/>
          <pc:sldMk cId="0" sldId="266"/>
        </pc:sldMkLst>
      </pc:sldChg>
      <pc:sldChg chg="modNotes">
        <pc:chgData name="Kelsey Havemann" userId="S::khavemann@aba.com::6d32b5c1-9560-4b96-ad7e-87204fedf940" providerId="AD" clId="Web-{1964460F-ABD0-69E8-E790-B732857430D2}" dt="2024-04-06T03:04:32.235" v="164"/>
        <pc:sldMkLst>
          <pc:docMk/>
          <pc:sldMk cId="0" sldId="267"/>
        </pc:sldMkLst>
      </pc:sldChg>
      <pc:sldChg chg="addSp delSp modSp modNotes">
        <pc:chgData name="Kelsey Havemann" userId="S::khavemann@aba.com::6d32b5c1-9560-4b96-ad7e-87204fedf940" providerId="AD" clId="Web-{1964460F-ABD0-69E8-E790-B732857430D2}" dt="2024-04-06T03:20:00.861" v="278"/>
        <pc:sldMkLst>
          <pc:docMk/>
          <pc:sldMk cId="0" sldId="268"/>
        </pc:sldMkLst>
        <pc:spChg chg="add del mod">
          <ac:chgData name="Kelsey Havemann" userId="S::khavemann@aba.com::6d32b5c1-9560-4b96-ad7e-87204fedf940" providerId="AD" clId="Web-{1964460F-ABD0-69E8-E790-B732857430D2}" dt="2024-04-06T03:05:17.298" v="167"/>
          <ac:spMkLst>
            <pc:docMk/>
            <pc:sldMk cId="0" sldId="268"/>
            <ac:spMk id="4" creationId="{32E7F949-3D39-0AAB-8FF8-28F135A91B09}"/>
          </ac:spMkLst>
        </pc:spChg>
      </pc:sldChg>
      <pc:sldChg chg="modNotes">
        <pc:chgData name="Kelsey Havemann" userId="S::khavemann@aba.com::6d32b5c1-9560-4b96-ad7e-87204fedf940" providerId="AD" clId="Web-{1964460F-ABD0-69E8-E790-B732857430D2}" dt="2024-04-06T03:07:56.313" v="198"/>
        <pc:sldMkLst>
          <pc:docMk/>
          <pc:sldMk cId="0" sldId="269"/>
        </pc:sldMkLst>
      </pc:sldChg>
      <pc:sldChg chg="modNotes">
        <pc:chgData name="Kelsey Havemann" userId="S::khavemann@aba.com::6d32b5c1-9560-4b96-ad7e-87204fedf940" providerId="AD" clId="Web-{1964460F-ABD0-69E8-E790-B732857430D2}" dt="2024-04-06T03:08:57.126" v="210"/>
        <pc:sldMkLst>
          <pc:docMk/>
          <pc:sldMk cId="0" sldId="270"/>
        </pc:sldMkLst>
      </pc:sldChg>
      <pc:sldChg chg="modNotes">
        <pc:chgData name="Kelsey Havemann" userId="S::khavemann@aba.com::6d32b5c1-9560-4b96-ad7e-87204fedf940" providerId="AD" clId="Web-{1964460F-ABD0-69E8-E790-B732857430D2}" dt="2024-04-06T03:09:36.845" v="219"/>
        <pc:sldMkLst>
          <pc:docMk/>
          <pc:sldMk cId="0" sldId="271"/>
        </pc:sldMkLst>
      </pc:sldChg>
      <pc:sldChg chg="modNotes">
        <pc:chgData name="Kelsey Havemann" userId="S::khavemann@aba.com::6d32b5c1-9560-4b96-ad7e-87204fedf940" providerId="AD" clId="Web-{1964460F-ABD0-69E8-E790-B732857430D2}" dt="2024-04-06T03:10:14.376" v="226"/>
        <pc:sldMkLst>
          <pc:docMk/>
          <pc:sldMk cId="0" sldId="272"/>
        </pc:sldMkLst>
      </pc:sldChg>
      <pc:sldChg chg="modNotes">
        <pc:chgData name="Kelsey Havemann" userId="S::khavemann@aba.com::6d32b5c1-9560-4b96-ad7e-87204fedf940" providerId="AD" clId="Web-{1964460F-ABD0-69E8-E790-B732857430D2}" dt="2024-04-06T03:19:21.111" v="276"/>
        <pc:sldMkLst>
          <pc:docMk/>
          <pc:sldMk cId="0" sldId="273"/>
        </pc:sldMkLst>
      </pc:sldChg>
      <pc:sldChg chg="modNotes">
        <pc:chgData name="Kelsey Havemann" userId="S::khavemann@aba.com::6d32b5c1-9560-4b96-ad7e-87204fedf940" providerId="AD" clId="Web-{1964460F-ABD0-69E8-E790-B732857430D2}" dt="2024-04-06T03:17:17.408" v="266"/>
        <pc:sldMkLst>
          <pc:docMk/>
          <pc:sldMk cId="0" sldId="274"/>
        </pc:sldMkLst>
      </pc:sldChg>
      <pc:sldChg chg="modNotes">
        <pc:chgData name="Kelsey Havemann" userId="S::khavemann@aba.com::6d32b5c1-9560-4b96-ad7e-87204fedf940" providerId="AD" clId="Web-{1964460F-ABD0-69E8-E790-B732857430D2}" dt="2024-04-06T03:19:02.704" v="275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Introduce yourself to the class. Say, </a:t>
            </a:r>
            <a:r>
              <a:rPr lang="en-US" b="1" dirty="0"/>
              <a:t>“Hello. My name is Ms./Mrs./Mx./Mr.”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(Students generally address adults in school settings as Ms./Mrs./Mx./Mr. Most use their last name.)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“I’m here today as a volunteer from (Bank Name). Today we’re going to explore things people do with their money.”</a:t>
            </a:r>
            <a:endParaRPr b="1" dirty="0"/>
          </a:p>
        </p:txBody>
      </p:sp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33604767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b33604767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“Have you ever heard someone say that it is raining cats and dogs outside?”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“When people use this saying, they don’t mean cats and dogs are actually falling from the sky, do they? No. They mean, it is raining</a:t>
            </a:r>
            <a:endParaRPr lang="en-US"/>
          </a:p>
          <a:p>
            <a:pPr>
              <a:buNone/>
            </a:pPr>
            <a:r>
              <a:rPr lang="en-US" b="1" dirty="0"/>
              <a:t>really hard."</a:t>
            </a:r>
            <a:endParaRPr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637e61ea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b637e61ea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“So, when people say they are saving for a rainy day they aren’t saving for umbrellas or rain boots. Instead, what they mean is that they</a:t>
            </a:r>
            <a:endParaRPr lang="en-US" dirty="0"/>
          </a:p>
          <a:p>
            <a:pPr>
              <a:buNone/>
            </a:pPr>
            <a:r>
              <a:rPr lang="en-US" b="1" dirty="0"/>
              <a:t>are saving for something unexpected.”</a:t>
            </a:r>
            <a:endParaRPr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637e61ea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2b637e61ea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Ask,</a:t>
            </a:r>
            <a:r>
              <a:rPr lang="en-US" b="1" dirty="0"/>
              <a:t> “Here’s an example of what could be considered a ‘rainy day’ or an unexpected event. What do you think this is showing?”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Accept student responses and clarify, as needed, that this shows a cell phone with a broken screen.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“People accidentally drop their phones and break the screen, but they can’t predict when — or where — that will happen.”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Explain that if the screen on your cell phone shatters, you will need to pay to fix the screen or buy a new phone.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“People don’t plan to drop their phone, so needing to fix it would be an unexpected cost.”</a:t>
            </a:r>
            <a:endParaRPr b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637e61ea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b637e61ea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“If a person has a rainy day fund, they can use that money to pay for these unexpected costs. But what would happen if they don’t</a:t>
            </a:r>
            <a:endParaRPr lang="en-US" dirty="0"/>
          </a:p>
          <a:p>
            <a:pPr>
              <a:buNone/>
            </a:pPr>
            <a:r>
              <a:rPr lang="en-US" b="1" dirty="0"/>
              <a:t>have a rainy day fund?”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“What would happen if someone didn’t have a rainy day fund?”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Accept student responses and share additional reasons, such as:</a:t>
            </a:r>
          </a:p>
          <a:p>
            <a:pPr>
              <a:buNone/>
            </a:pPr>
            <a:r>
              <a:rPr lang="en-US" dirty="0"/>
              <a:t>• Use money being saved for something else.</a:t>
            </a:r>
          </a:p>
          <a:p>
            <a:pPr>
              <a:buNone/>
            </a:pPr>
            <a:r>
              <a:rPr lang="en-US" dirty="0"/>
              <a:t>• Not use the phone until they save up the money to fix it. </a:t>
            </a:r>
          </a:p>
          <a:p>
            <a:pPr>
              <a:buNone/>
            </a:pPr>
            <a:r>
              <a:rPr lang="en-US" dirty="0"/>
              <a:t>• Borrow the money to fix it and then earn more money to pay that back.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“Just like it is a good idea for adults to have a rainy day fund, kids can save for a rainy day, too.”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Share examples of reasons young people might save for a “rainy day” such as fixing or replacing something that is damaged. If possible, share a</a:t>
            </a:r>
          </a:p>
          <a:p>
            <a:pPr>
              <a:buNone/>
            </a:pPr>
            <a:r>
              <a:rPr lang="en-US" dirty="0"/>
              <a:t>personal anecdote or story. Examples might include:</a:t>
            </a:r>
          </a:p>
          <a:p>
            <a:pPr>
              <a:buNone/>
            </a:pPr>
            <a:r>
              <a:rPr lang="en-US" dirty="0"/>
              <a:t>• Bike gets a flat tire and needs to be replaced</a:t>
            </a:r>
          </a:p>
          <a:p>
            <a:pPr>
              <a:buNone/>
            </a:pPr>
            <a:r>
              <a:rPr lang="en-US" dirty="0"/>
              <a:t>• Dog chews your shoes and you need a new pair</a:t>
            </a:r>
          </a:p>
          <a:p>
            <a:pPr>
              <a:buNone/>
            </a:pPr>
            <a:r>
              <a:rPr lang="en-US" dirty="0"/>
              <a:t>• Lose something you borrowed from a friend or relative and need to replace it</a:t>
            </a:r>
          </a:p>
          <a:p>
            <a:pPr>
              <a:buNone/>
            </a:pPr>
            <a:r>
              <a:rPr lang="en-US" dirty="0"/>
              <a:t>• Video game controller stops working and you need a new one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637e61ea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b637e61ea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“Rainy days aren’t all bad. They can be good, too. Without rain, lots of flowers and food wouldn’t grow."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637e61ea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2b637e61ea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“Sometimes you might want money to pay for something unexpected that is good. For example, a friend might invite you to go</a:t>
            </a:r>
            <a:endParaRPr lang="en-US" dirty="0"/>
          </a:p>
          <a:p>
            <a:pPr>
              <a:buNone/>
            </a:pPr>
            <a:r>
              <a:rPr lang="en-US" b="1"/>
              <a:t>somewhere that will cost money. You might decide you want to buy a gift for a friend or a loved one. These are other ways to use </a:t>
            </a:r>
          </a:p>
          <a:p>
            <a:pPr>
              <a:buNone/>
            </a:pPr>
            <a:r>
              <a:rPr lang="en-US" b="1" dirty="0"/>
              <a:t>money in your rainy day fund."</a:t>
            </a:r>
            <a:endParaRPr b="1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637e61ea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b637e61ea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“When you are saving for more than one reason, it is a good idea to divide your money. You should also keep your spending money</a:t>
            </a:r>
            <a:endParaRPr lang="en-US" dirty="0"/>
          </a:p>
          <a:p>
            <a:pPr>
              <a:buNone/>
            </a:pPr>
            <a:r>
              <a:rPr lang="en-US" b="1" dirty="0"/>
              <a:t>separate from the money you are saving. If you set money aside to give to others, this can also go in a different place.”</a:t>
            </a:r>
            <a:endParaRPr b="1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4167d112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</a:t>
            </a:r>
            <a:r>
              <a:rPr lang="en-US" b="1" dirty="0"/>
              <a:t> “You don’t need anything fancy or even to spend any money to separate your money. You can do it by simply using containers you have</a:t>
            </a:r>
            <a:endParaRPr lang="en-US" dirty="0"/>
          </a:p>
          <a:p>
            <a:pPr>
              <a:buNone/>
            </a:pPr>
            <a:r>
              <a:rPr lang="en-US" b="1" dirty="0"/>
              <a:t>at home.”</a:t>
            </a:r>
            <a:endParaRPr lang="en-US" dirty="0"/>
          </a:p>
        </p:txBody>
      </p:sp>
      <p:sp>
        <p:nvSpPr>
          <p:cNvPr id="155" name="Google Shape;155;g2b4167d112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4167d11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4167d112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“We’re going to create labels that you can use once you locate jars or other containers at home.”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Distribute a copy of the Jar Wraps Activity Sheets to each student. Point out the different labels and explain how each might be used:</a:t>
            </a:r>
          </a:p>
          <a:p>
            <a:pPr>
              <a:buNone/>
            </a:pPr>
            <a:r>
              <a:rPr lang="en-US" dirty="0"/>
              <a:t>• Savings goal: Something you plan to buy or do in the future</a:t>
            </a:r>
          </a:p>
          <a:p>
            <a:pPr>
              <a:buNone/>
            </a:pPr>
            <a:r>
              <a:rPr lang="en-US" dirty="0"/>
              <a:t>• Rainy day fund: Money for an unexpected event</a:t>
            </a:r>
          </a:p>
          <a:p>
            <a:pPr>
              <a:buNone/>
            </a:pPr>
            <a:r>
              <a:rPr lang="en-US" dirty="0"/>
              <a:t>• Spending: Ordinary purchases</a:t>
            </a:r>
          </a:p>
          <a:p>
            <a:pPr>
              <a:buNone/>
            </a:pPr>
            <a:r>
              <a:rPr lang="en-US" dirty="0"/>
              <a:t>• Giving: Money you plan to donate or share with others in some way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Direct students to fill in the blank on the savings goal label with a savings goal they identified earlier or another one. If time allows, students can color</a:t>
            </a:r>
          </a:p>
          <a:p>
            <a:pPr>
              <a:buNone/>
            </a:pPr>
            <a:r>
              <a:rPr lang="en-US" dirty="0"/>
              <a:t>and cut out the labels. If not, this can be done later or taken home to complete. If you have a set that you made ahead of time to demonstrate, show</a:t>
            </a:r>
          </a:p>
          <a:p>
            <a:pPr>
              <a:buNone/>
            </a:pPr>
            <a:r>
              <a:rPr lang="en-US" dirty="0"/>
              <a:t>them to the students as an example of what the finished project will look like.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4167d11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Ask, </a:t>
            </a:r>
            <a:r>
              <a:rPr lang="en-US" b="1"/>
              <a:t>“Have you ever heard of a bank?”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“Another place where many people keep their money safe is at a bank. Money in the bank isn’t just safe from things like being stolen or</a:t>
            </a:r>
            <a:endParaRPr lang="en-US" dirty="0"/>
          </a:p>
          <a:p>
            <a:pPr>
              <a:buNone/>
            </a:pPr>
            <a:r>
              <a:rPr lang="en-US" b="1" dirty="0"/>
              <a:t>lost. When you keep money at home in an easy-to-access location, you might be tempted to spend it rather than save it.”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“If you are interested in keeping your money in a savings account at a bank, the best place to start is by talking to your parent or</a:t>
            </a:r>
            <a:endParaRPr lang="en-US" dirty="0"/>
          </a:p>
          <a:p>
            <a:pPr>
              <a:buNone/>
            </a:pPr>
            <a:r>
              <a:rPr lang="en-US" b="1" dirty="0"/>
              <a:t>guardian about your options."</a:t>
            </a:r>
            <a:endParaRPr b="1" dirty="0"/>
          </a:p>
        </p:txBody>
      </p:sp>
      <p:sp>
        <p:nvSpPr>
          <p:cNvPr id="169" name="Google Shape;169;g2b4167d1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b33604767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g2b33604767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If you brought a piggy bank to use as an example, show it now along with the piggy bank on the slide.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“Raise your hand if you can tell me what this is and how someone might use it.”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Accept several student answers.  Confirm that it is a piggy bank with money inside.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“People put money in piggy banks and other containers that they are saving.”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“Why do you think people put the money they are saving into a piggy bank or other container?”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Call on several students to share their answers. Share additional reasons and examples, as desired, to ensure student understanding.</a:t>
            </a:r>
          </a:p>
          <a:p>
            <a:pPr>
              <a:buNone/>
            </a:pPr>
            <a:r>
              <a:rPr lang="en-US" dirty="0"/>
              <a:t>• Keeping money in a piggy bank or a jar is safer than keeping it in other places.</a:t>
            </a:r>
          </a:p>
          <a:p>
            <a:pPr>
              <a:buNone/>
            </a:pPr>
            <a:r>
              <a:rPr lang="en-US" dirty="0"/>
              <a:t>• Money left in a pocket, for example, might be lost in the wash. </a:t>
            </a:r>
          </a:p>
          <a:p>
            <a:pPr>
              <a:buNone/>
            </a:pPr>
            <a:r>
              <a:rPr lang="en-US" dirty="0"/>
              <a:t>• If you set your money down in your room, it might get lost or mixed in with other things.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“Having a special place to keep your money is a great idea.”</a:t>
            </a:r>
            <a:endParaRPr b="1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Thank the students for letting you come to their class and for paying attention and listening.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Remind students that no matter what they plan to do with their money it is always a good idea to keep it somewhere safe.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Let them know that you hope to see them someday — perhaps bringing the money they have saved to the bank.</a:t>
            </a:r>
            <a:endParaRPr dirty="0"/>
          </a:p>
        </p:txBody>
      </p:sp>
      <p:sp>
        <p:nvSpPr>
          <p:cNvPr id="175" name="Google Shape;17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b637e61e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“Have you ever saved money in a piggy bank or another safe place?”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Invite several students to share where they have saved money and why.</a:t>
            </a:r>
            <a:endParaRPr dirty="0"/>
          </a:p>
        </p:txBody>
      </p:sp>
      <p:sp>
        <p:nvSpPr>
          <p:cNvPr id="31" name="Google Shape;31;g2b637e61e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b33604767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g2b33604767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“I just heard some of you share what I like to call a ‘savings goal’ — when you save your money to try, buy, or do something.”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“Here are some examples of different savings goals.”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Ask,</a:t>
            </a:r>
            <a:r>
              <a:rPr lang="en-US" b="1" dirty="0"/>
              <a:t> “Are any of these savings goals you might have? If not, who do you think might want to save for these things?”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Share potential reasons people might save for one or more of the examples, such as:</a:t>
            </a:r>
          </a:p>
          <a:p>
            <a:pPr>
              <a:buNone/>
            </a:pPr>
            <a:r>
              <a:rPr lang="en-US" dirty="0"/>
              <a:t>• Someone who loves to play baseball might save for a new baseball glove or a new bat.</a:t>
            </a:r>
          </a:p>
          <a:p>
            <a:pPr>
              <a:buNone/>
            </a:pPr>
            <a:r>
              <a:rPr lang="en-US" dirty="0"/>
              <a:t>• If you like to play video games, you might save money for a new game, controller, or even a new console. </a:t>
            </a:r>
          </a:p>
          <a:p>
            <a:pPr>
              <a:buNone/>
            </a:pPr>
            <a:r>
              <a:rPr lang="en-US" dirty="0"/>
              <a:t>• Perhaps you want a pair of shoes that your family doesn’t want to buy, so you might save money to get them yourself.</a:t>
            </a:r>
          </a:p>
          <a:p>
            <a:pPr>
              <a:buNone/>
            </a:pPr>
            <a:r>
              <a:rPr lang="en-US" dirty="0"/>
              <a:t>• Maybe you love playing with a certain type of toy, like LEGO® bricks*, and you want to buy more.</a:t>
            </a:r>
          </a:p>
          <a:p>
            <a:pPr>
              <a:buNone/>
            </a:pPr>
            <a:r>
              <a:rPr lang="en-US" dirty="0"/>
              <a:t>• Savings goals aren’t just for things. Going to an amusement park, movie, or concert could be a savings goal.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Reinforce that people often have very different savings goals.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“Your savings goal might be different than your friend’s savings goal, and that is okay. In fact, most people will have different savings</a:t>
            </a:r>
          </a:p>
          <a:p>
            <a:pPr>
              <a:buNone/>
            </a:pPr>
            <a:r>
              <a:rPr lang="en-US" b="1" dirty="0"/>
              <a:t>goals because their interests are different. Your savings goals often change over time. My savings goals now as an adult, for example, are</a:t>
            </a:r>
            <a:endParaRPr lang="en-US" dirty="0"/>
          </a:p>
          <a:p>
            <a:pPr>
              <a:buNone/>
            </a:pPr>
            <a:r>
              <a:rPr lang="en-US" b="1" dirty="0"/>
              <a:t>very different than they were at your age.”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604767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g2b33604767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“Does anyone know why we call these savings goals?”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Accept several student answers then reinforce that savings goals give us something to aim for and reach — just like in sports like basketball, soccer, </a:t>
            </a:r>
          </a:p>
          <a:p>
            <a:pPr marL="0" indent="0">
              <a:buNone/>
            </a:pPr>
            <a:r>
              <a:rPr lang="en-US" dirty="0"/>
              <a:t>    hockey, football, etc.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33604767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g2b33604767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“Naming our savings goals and reminding ourselves of them can help us stay focused on our goals."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604767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2b33604767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“What are some savings goals you might set?”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time allows, distribute a My Personal Savings Goal activity sheet to each student and invite them to draw a picture or write about a personal savings</a:t>
            </a:r>
          </a:p>
          <a:p>
            <a:pPr>
              <a:buNone/>
            </a:pPr>
            <a:r>
              <a:rPr lang="en-US" dirty="0"/>
              <a:t>goal. Invite students to share the savings goals they illustrated or wrote about.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Ask, </a:t>
            </a:r>
            <a:r>
              <a:rPr lang="en-US" b="1" dirty="0"/>
              <a:t>“Does anyone know if it is going to rain later today or tomorrow?”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If using them, point out your “rainy day” gear. For example, say, </a:t>
            </a:r>
            <a:r>
              <a:rPr lang="en-US" b="1" dirty="0"/>
              <a:t>“I’m wearing my trusty poncho, and I have my umbrella ready in case I need it."</a:t>
            </a:r>
            <a:endParaRPr b="1" dirty="0"/>
          </a:p>
        </p:txBody>
      </p:sp>
      <p:sp>
        <p:nvSpPr>
          <p:cNvPr id="75" name="Google Shape;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637e61ea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b637e61ea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Say, </a:t>
            </a:r>
            <a:r>
              <a:rPr lang="en-US" b="1" dirty="0"/>
              <a:t>“If you ask some people what they are saving their money for, they might tell you they are saving for a rainy day. In fact, they might even</a:t>
            </a:r>
          </a:p>
          <a:p>
            <a:pPr>
              <a:buNone/>
            </a:pPr>
            <a:r>
              <a:rPr lang="en-US" b="1" dirty="0"/>
              <a:t>call it their rainy day fund. This is just a saying, though. It doesn’t mean they are saving for an actual rainy day."</a:t>
            </a:r>
            <a:endParaRPr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722313" y="222885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09600" y="971550"/>
            <a:ext cx="71628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791200" y="1485900"/>
            <a:ext cx="3352800" cy="200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971550"/>
            <a:ext cx="71628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796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 descr="A white background with orange and blu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2413400" y="613325"/>
            <a:ext cx="4990500" cy="233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7200" b="1" dirty="0">
                <a:solidFill>
                  <a:srgbClr val="F3701F"/>
                </a:solidFill>
                <a:latin typeface="Calibri"/>
                <a:ea typeface="Calibri"/>
                <a:cs typeface="Calibri"/>
                <a:sym typeface="Calibri"/>
              </a:rPr>
              <a:t>Saving for a Rainy Day</a:t>
            </a:r>
            <a:endParaRPr sz="7200" b="1" i="0" u="none" strike="noStrike" cap="none" dirty="0">
              <a:solidFill>
                <a:srgbClr val="F370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;p6">
            <a:extLst>
              <a:ext uri="{FF2B5EF4-FFF2-40B4-BE49-F238E27FC236}">
                <a16:creationId xmlns:a16="http://schemas.microsoft.com/office/drawing/2014/main" id="{5691E4AB-3FD0-9517-6BDA-97EE7AE2C995}"/>
              </a:ext>
            </a:extLst>
          </p:cNvPr>
          <p:cNvSpPr/>
          <p:nvPr/>
        </p:nvSpPr>
        <p:spPr>
          <a:xfrm>
            <a:off x="0" y="4085236"/>
            <a:ext cx="9144000" cy="10582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398999" y="379541"/>
            <a:ext cx="4418097" cy="423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“It is raining cats and dogs outside!”</a:t>
            </a:r>
            <a:endParaRPr sz="5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erson holding an umbrella surrounded by cats&#10;&#10;Description automatically generated">
            <a:extLst>
              <a:ext uri="{FF2B5EF4-FFF2-40B4-BE49-F238E27FC236}">
                <a16:creationId xmlns:a16="http://schemas.microsoft.com/office/drawing/2014/main" id="{852B0D04-8818-111D-58E3-E6FD8AEF7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3695"/>
            <a:ext cx="4387653" cy="493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 falling from the sky&#10;&#10;Description automatically generated">
            <a:extLst>
              <a:ext uri="{FF2B5EF4-FFF2-40B4-BE49-F238E27FC236}">
                <a16:creationId xmlns:a16="http://schemas.microsoft.com/office/drawing/2014/main" id="{A7E2867B-388C-7AC7-048E-7CC46C50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597"/>
            <a:ext cx="9144000" cy="5143500"/>
          </a:xfrm>
          <a:prstGeom prst="rect">
            <a:avLst/>
          </a:prstGeom>
        </p:spPr>
      </p:pic>
      <p:sp>
        <p:nvSpPr>
          <p:cNvPr id="101" name="Google Shape;101;p15"/>
          <p:cNvSpPr txBox="1"/>
          <p:nvPr/>
        </p:nvSpPr>
        <p:spPr>
          <a:xfrm>
            <a:off x="245751" y="67078"/>
            <a:ext cx="8295199" cy="95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1B4177"/>
                </a:solidFill>
                <a:latin typeface="Calibri"/>
                <a:ea typeface="Calibri"/>
                <a:cs typeface="Calibri"/>
                <a:sym typeface="Calibri"/>
              </a:rPr>
              <a:t>Saving for a “Rainy Day” </a:t>
            </a:r>
            <a:endParaRPr sz="4400" b="1" i="0" u="none" strike="noStrike" cap="none" dirty="0">
              <a:solidFill>
                <a:srgbClr val="1B41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 red umbrella with a black background&#10;&#10;Description automatically generated">
            <a:extLst>
              <a:ext uri="{FF2B5EF4-FFF2-40B4-BE49-F238E27FC236}">
                <a16:creationId xmlns:a16="http://schemas.microsoft.com/office/drawing/2014/main" id="{210C081C-E9D2-0A7F-AA33-E098C981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0310">
            <a:off x="4609051" y="2571750"/>
            <a:ext cx="4232901" cy="4232901"/>
          </a:xfrm>
          <a:prstGeom prst="rect">
            <a:avLst/>
          </a:prstGeom>
        </p:spPr>
      </p:pic>
      <p:pic>
        <p:nvPicPr>
          <p:cNvPr id="9" name="Picture 8" descr="A yellow umbrella with a black background&#10;&#10;Description automatically generated">
            <a:extLst>
              <a:ext uri="{FF2B5EF4-FFF2-40B4-BE49-F238E27FC236}">
                <a16:creationId xmlns:a16="http://schemas.microsoft.com/office/drawing/2014/main" id="{647A8828-3227-6CE1-4ABB-5461EA82E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530" y="3606514"/>
            <a:ext cx="2905949" cy="2905949"/>
          </a:xfrm>
          <a:prstGeom prst="rect">
            <a:avLst/>
          </a:prstGeom>
        </p:spPr>
      </p:pic>
      <p:pic>
        <p:nvPicPr>
          <p:cNvPr id="11" name="Picture 10" descr="A blue umbrella with a black background&#10;&#10;Description automatically generated">
            <a:extLst>
              <a:ext uri="{FF2B5EF4-FFF2-40B4-BE49-F238E27FC236}">
                <a16:creationId xmlns:a16="http://schemas.microsoft.com/office/drawing/2014/main" id="{C276311F-3A1E-B013-B7AA-21EFFA6F3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32355">
            <a:off x="546622" y="3744163"/>
            <a:ext cx="2417453" cy="241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320899" y="856200"/>
            <a:ext cx="4788429" cy="22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dirty="0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A “Rainy Day”</a:t>
            </a:r>
            <a:endParaRPr sz="5400" b="1" dirty="0">
              <a:solidFill>
                <a:srgbClr val="1041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dirty="0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5400" b="1" i="0" u="none" strike="noStrike" cap="none" dirty="0">
              <a:solidFill>
                <a:srgbClr val="1041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black cell phone with a cracked screen&#10;&#10;Description automatically generated">
            <a:extLst>
              <a:ext uri="{FF2B5EF4-FFF2-40B4-BE49-F238E27FC236}">
                <a16:creationId xmlns:a16="http://schemas.microsoft.com/office/drawing/2014/main" id="{578790DE-1B6E-4A0E-8B88-1D9F970E9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328" y="571084"/>
            <a:ext cx="3213706" cy="4178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376300" y="1362025"/>
            <a:ext cx="4976100" cy="22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b="1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Use money from your rainy day fund to fix the phone.</a:t>
            </a:r>
            <a:endParaRPr sz="4200" b="1" i="0" u="none" strike="noStrike" cap="none">
              <a:solidFill>
                <a:srgbClr val="1041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;p6">
            <a:extLst>
              <a:ext uri="{FF2B5EF4-FFF2-40B4-BE49-F238E27FC236}">
                <a16:creationId xmlns:a16="http://schemas.microsoft.com/office/drawing/2014/main" id="{05F0394F-7048-5F3C-B61C-B9EE87D29AA8}"/>
              </a:ext>
            </a:extLst>
          </p:cNvPr>
          <p:cNvSpPr/>
          <p:nvPr/>
        </p:nvSpPr>
        <p:spPr>
          <a:xfrm>
            <a:off x="0" y="4085236"/>
            <a:ext cx="9144000" cy="1058264"/>
          </a:xfrm>
          <a:prstGeom prst="rect">
            <a:avLst/>
          </a:prstGeom>
          <a:solidFill>
            <a:srgbClr val="104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jar full of coins and paper money&#10;&#10;Description automatically generated">
            <a:extLst>
              <a:ext uri="{FF2B5EF4-FFF2-40B4-BE49-F238E27FC236}">
                <a16:creationId xmlns:a16="http://schemas.microsoft.com/office/drawing/2014/main" id="{5E70D791-AC43-41F3-32DA-DEC34E22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304" y="1018095"/>
            <a:ext cx="3092795" cy="3596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in a raincoat and boots&#10;&#10;Description automatically generated">
            <a:extLst>
              <a:ext uri="{FF2B5EF4-FFF2-40B4-BE49-F238E27FC236}">
                <a16:creationId xmlns:a16="http://schemas.microsoft.com/office/drawing/2014/main" id="{1F40CB7F-2157-A4DA-2381-82423D1AF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6" name="Google Shape;126;p18"/>
          <p:cNvSpPr txBox="1"/>
          <p:nvPr/>
        </p:nvSpPr>
        <p:spPr>
          <a:xfrm>
            <a:off x="590422" y="990723"/>
            <a:ext cx="4761900" cy="2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ts val="542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1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Not all unexpected events </a:t>
            </a:r>
            <a:br>
              <a:rPr lang="en-US" sz="51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1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are bad</a:t>
            </a:r>
            <a:endParaRPr sz="51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arden with fruit trees and vegetables&#10;&#10;Description automatically generated">
            <a:extLst>
              <a:ext uri="{FF2B5EF4-FFF2-40B4-BE49-F238E27FC236}">
                <a16:creationId xmlns:a16="http://schemas.microsoft.com/office/drawing/2014/main" id="{3604287C-3731-9F4F-6B43-3E666953F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" name="Google Shape;133;p19"/>
          <p:cNvSpPr txBox="1"/>
          <p:nvPr/>
        </p:nvSpPr>
        <p:spPr>
          <a:xfrm>
            <a:off x="2733773" y="66896"/>
            <a:ext cx="6191308" cy="2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100" b="1" dirty="0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Not all unexpected events are bad</a:t>
            </a:r>
            <a:endParaRPr sz="5100" b="1" i="0" u="none" strike="noStrike" cap="none" dirty="0">
              <a:solidFill>
                <a:srgbClr val="1041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4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825300" y="165675"/>
            <a:ext cx="7493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Divide Your Money</a:t>
            </a:r>
            <a:endParaRPr sz="4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jar full of coins and paper money&#10;&#10;Description automatically generated">
            <a:extLst>
              <a:ext uri="{FF2B5EF4-FFF2-40B4-BE49-F238E27FC236}">
                <a16:creationId xmlns:a16="http://schemas.microsoft.com/office/drawing/2014/main" id="{117F722F-845A-96A2-4466-EFE249D6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375" y="1495035"/>
            <a:ext cx="2753357" cy="3201578"/>
          </a:xfrm>
          <a:prstGeom prst="rect">
            <a:avLst/>
          </a:prstGeom>
        </p:spPr>
      </p:pic>
      <p:pic>
        <p:nvPicPr>
          <p:cNvPr id="5" name="Picture 4" descr="A jar full of coins and money&#10;&#10;Description automatically generated">
            <a:extLst>
              <a:ext uri="{FF2B5EF4-FFF2-40B4-BE49-F238E27FC236}">
                <a16:creationId xmlns:a16="http://schemas.microsoft.com/office/drawing/2014/main" id="{5AEF2869-8A5B-CCAC-8B96-8114210C1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0" y="1901218"/>
            <a:ext cx="2493219" cy="2899092"/>
          </a:xfrm>
          <a:prstGeom prst="rect">
            <a:avLst/>
          </a:prstGeom>
        </p:spPr>
      </p:pic>
      <p:pic>
        <p:nvPicPr>
          <p:cNvPr id="7" name="Picture 6" descr="A wallet with money in it&#10;&#10;Description automatically generated">
            <a:extLst>
              <a:ext uri="{FF2B5EF4-FFF2-40B4-BE49-F238E27FC236}">
                <a16:creationId xmlns:a16="http://schemas.microsoft.com/office/drawing/2014/main" id="{48A89F79-641B-AD9E-BDDC-8AF732A30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732" y="2448800"/>
            <a:ext cx="1605581" cy="22478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765FAE-3B89-F0F3-3DF7-8B456E8ED971}"/>
              </a:ext>
            </a:extLst>
          </p:cNvPr>
          <p:cNvGrpSpPr/>
          <p:nvPr/>
        </p:nvGrpSpPr>
        <p:grpSpPr>
          <a:xfrm>
            <a:off x="6760183" y="1874593"/>
            <a:ext cx="2015729" cy="2822020"/>
            <a:chOff x="6561778" y="1874593"/>
            <a:chExt cx="2015729" cy="2822020"/>
          </a:xfrm>
        </p:grpSpPr>
        <p:pic>
          <p:nvPicPr>
            <p:cNvPr id="9" name="Picture 8" descr="A jar full of coins and money&#10;&#10;Description automatically generated">
              <a:extLst>
                <a:ext uri="{FF2B5EF4-FFF2-40B4-BE49-F238E27FC236}">
                  <a16:creationId xmlns:a16="http://schemas.microsoft.com/office/drawing/2014/main" id="{4B8AC750-ADC9-5BEB-A5E1-0505BCEA5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1778" y="1874593"/>
              <a:ext cx="2015729" cy="28220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722064-11CA-34D7-519A-E54DBD518484}"/>
                </a:ext>
              </a:extLst>
            </p:cNvPr>
            <p:cNvSpPr txBox="1"/>
            <p:nvPr/>
          </p:nvSpPr>
          <p:spPr>
            <a:xfrm>
              <a:off x="7031667" y="3446255"/>
              <a:ext cx="1112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Giving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79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731400" y="868664"/>
            <a:ext cx="76812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9600" b="1" dirty="0"/>
              <a:t>Money Jars Activity</a:t>
            </a:r>
            <a:endParaRPr sz="9600" b="1" dirty="0"/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;p6">
            <a:extLst>
              <a:ext uri="{FF2B5EF4-FFF2-40B4-BE49-F238E27FC236}">
                <a16:creationId xmlns:a16="http://schemas.microsoft.com/office/drawing/2014/main" id="{390E1D27-E733-664F-2ACD-753D26272F16}"/>
              </a:ext>
            </a:extLst>
          </p:cNvPr>
          <p:cNvSpPr/>
          <p:nvPr/>
        </p:nvSpPr>
        <p:spPr>
          <a:xfrm>
            <a:off x="0" y="4543720"/>
            <a:ext cx="9144000" cy="599780"/>
          </a:xfrm>
          <a:prstGeom prst="rect">
            <a:avLst/>
          </a:prstGeom>
          <a:solidFill>
            <a:srgbClr val="104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766032" y="378118"/>
            <a:ext cx="75927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5800" b="1" dirty="0">
                <a:solidFill>
                  <a:srgbClr val="104170"/>
                </a:solidFill>
              </a:rPr>
              <a:t>Making Money Jars </a:t>
            </a:r>
            <a:endParaRPr sz="5800" b="1" dirty="0">
              <a:solidFill>
                <a:srgbClr val="104170"/>
              </a:solidFill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766032" y="1398183"/>
            <a:ext cx="7763400" cy="23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100000"/>
              </a:lnSpc>
              <a:spcBef>
                <a:spcPts val="560"/>
              </a:spcBef>
              <a:spcAft>
                <a:spcPts val="900"/>
              </a:spcAft>
              <a:buClr>
                <a:srgbClr val="F3701F"/>
              </a:buClr>
              <a:buSzPts val="330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 in the blanks with your savings goal and what you usually spend money to buy. 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3701F"/>
              </a:buClr>
              <a:buSzPts val="330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Color the labels.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3701F"/>
              </a:buClr>
              <a:buSzPts val="330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Cut them out and attach 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them to jars at home.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 descr="A jar full of coins and paper money&#10;&#10;Description automatically generated">
            <a:extLst>
              <a:ext uri="{FF2B5EF4-FFF2-40B4-BE49-F238E27FC236}">
                <a16:creationId xmlns:a16="http://schemas.microsoft.com/office/drawing/2014/main" id="{800E7213-64C3-F603-B7D4-8064E60BC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0" y="2287178"/>
            <a:ext cx="2379680" cy="3331552"/>
          </a:xfrm>
          <a:prstGeom prst="rect">
            <a:avLst/>
          </a:prstGeom>
        </p:spPr>
      </p:pic>
      <p:pic>
        <p:nvPicPr>
          <p:cNvPr id="5" name="Picture 4" descr="A jar full of coins and paper money&#10;&#10;Description automatically generated">
            <a:extLst>
              <a:ext uri="{FF2B5EF4-FFF2-40B4-BE49-F238E27FC236}">
                <a16:creationId xmlns:a16="http://schemas.microsoft.com/office/drawing/2014/main" id="{8BB30DFF-4789-20F9-7599-F2F60BFE2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546" y="2856323"/>
            <a:ext cx="1828967" cy="256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 descr="A blue and orange chat bub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1908305" y="1251456"/>
            <a:ext cx="56367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dirty="0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Have you ever heard of a bank?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4379700"/>
            <a:ext cx="9144000" cy="763800"/>
          </a:xfrm>
          <a:prstGeom prst="rect">
            <a:avLst/>
          </a:prstGeom>
          <a:solidFill>
            <a:srgbClr val="104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transparent piggy bank with coins falling&#10;&#10;Description automatically generated">
            <a:extLst>
              <a:ext uri="{FF2B5EF4-FFF2-40B4-BE49-F238E27FC236}">
                <a16:creationId xmlns:a16="http://schemas.microsoft.com/office/drawing/2014/main" id="{6C3EBDE2-3127-1623-2687-8138726D8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549" y="127262"/>
            <a:ext cx="3911181" cy="488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 descr="A black background with orange and blue symbol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2410427" y="1460495"/>
            <a:ext cx="7772400" cy="1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3F"/>
              </a:buClr>
              <a:buSzPts val="4000"/>
              <a:buFont typeface="Calibri"/>
              <a:buNone/>
            </a:pPr>
            <a:r>
              <a:rPr lang="en-US" sz="7000" dirty="0">
                <a:solidFill>
                  <a:srgbClr val="F37021"/>
                </a:solidFill>
              </a:rPr>
              <a:t>THANK YOU!</a:t>
            </a:r>
            <a:endParaRPr sz="7000" dirty="0">
              <a:solidFill>
                <a:srgbClr val="F3702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A blue and orange chat bub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/>
        </p:nvSpPr>
        <p:spPr>
          <a:xfrm>
            <a:off x="2101743" y="1049107"/>
            <a:ext cx="5326578" cy="22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Have you ever saved money in a piggy bank or other safe place?</a:t>
            </a:r>
            <a:endParaRPr sz="4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/>
        </p:nvSpPr>
        <p:spPr>
          <a:xfrm>
            <a:off x="272625" y="245875"/>
            <a:ext cx="85878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ctr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100" b="1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Examples of Savings Goals</a:t>
            </a:r>
            <a:endParaRPr sz="5100" b="1" i="0" u="none" strike="noStrike" cap="none">
              <a:solidFill>
                <a:srgbClr val="1041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0" y="4861367"/>
            <a:ext cx="9144000" cy="282133"/>
          </a:xfrm>
          <a:prstGeom prst="rect">
            <a:avLst/>
          </a:prstGeom>
          <a:solidFill>
            <a:srgbClr val="F37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air of colorful shoes&#10;&#10;Description automatically generated">
            <a:extLst>
              <a:ext uri="{FF2B5EF4-FFF2-40B4-BE49-F238E27FC236}">
                <a16:creationId xmlns:a16="http://schemas.microsoft.com/office/drawing/2014/main" id="{4F593749-8234-757F-4F14-C4117669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13" y="2082104"/>
            <a:ext cx="2023228" cy="2023228"/>
          </a:xfrm>
          <a:prstGeom prst="rect">
            <a:avLst/>
          </a:prstGeom>
        </p:spPr>
      </p:pic>
      <p:pic>
        <p:nvPicPr>
          <p:cNvPr id="7" name="Picture 6" descr="A black and yellow ticket with white text&#10;&#10;Description automatically generated">
            <a:extLst>
              <a:ext uri="{FF2B5EF4-FFF2-40B4-BE49-F238E27FC236}">
                <a16:creationId xmlns:a16="http://schemas.microsoft.com/office/drawing/2014/main" id="{0962940E-513F-543B-7929-C894DD3A9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42" y="1696323"/>
            <a:ext cx="2259639" cy="109753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618BE4-7D30-ED86-B2C2-463932830FD7}"/>
              </a:ext>
            </a:extLst>
          </p:cNvPr>
          <p:cNvGrpSpPr/>
          <p:nvPr/>
        </p:nvGrpSpPr>
        <p:grpSpPr>
          <a:xfrm>
            <a:off x="483079" y="3075170"/>
            <a:ext cx="2689111" cy="1024471"/>
            <a:chOff x="483079" y="3075170"/>
            <a:chExt cx="2689111" cy="1024471"/>
          </a:xfrm>
        </p:grpSpPr>
        <p:pic>
          <p:nvPicPr>
            <p:cNvPr id="5" name="Picture 4" descr="A black rectangular object with a black border&#10;&#10;Description automatically generated">
              <a:extLst>
                <a:ext uri="{FF2B5EF4-FFF2-40B4-BE49-F238E27FC236}">
                  <a16:creationId xmlns:a16="http://schemas.microsoft.com/office/drawing/2014/main" id="{48FF0C97-5816-0B58-C829-314022B67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079" y="3279361"/>
              <a:ext cx="1548089" cy="751929"/>
            </a:xfrm>
            <a:prstGeom prst="rect">
              <a:avLst/>
            </a:prstGeom>
          </p:spPr>
        </p:pic>
        <p:pic>
          <p:nvPicPr>
            <p:cNvPr id="9" name="Picture 8" descr="A black video game controller&#10;&#10;Description automatically generated">
              <a:extLst>
                <a:ext uri="{FF2B5EF4-FFF2-40B4-BE49-F238E27FC236}">
                  <a16:creationId xmlns:a16="http://schemas.microsoft.com/office/drawing/2014/main" id="{C8E7AC0E-D3FE-5FBA-CA9C-8423F76D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7719" y="3075170"/>
              <a:ext cx="1024471" cy="1024471"/>
            </a:xfrm>
            <a:prstGeom prst="rect">
              <a:avLst/>
            </a:prstGeom>
          </p:spPr>
        </p:pic>
      </p:grpSp>
      <p:pic>
        <p:nvPicPr>
          <p:cNvPr id="11" name="Picture 10" descr="A baseball glove and glove with a bat&#10;&#10;Description automatically generated">
            <a:extLst>
              <a:ext uri="{FF2B5EF4-FFF2-40B4-BE49-F238E27FC236}">
                <a16:creationId xmlns:a16="http://schemas.microsoft.com/office/drawing/2014/main" id="{2534EF40-5726-B657-0F01-68BF65DE6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126" y="1365866"/>
            <a:ext cx="1806454" cy="2023228"/>
          </a:xfrm>
          <a:prstGeom prst="rect">
            <a:avLst/>
          </a:prstGeom>
        </p:spPr>
      </p:pic>
      <p:pic>
        <p:nvPicPr>
          <p:cNvPr id="13" name="Picture 12" descr="A pink toy vehicle with black wheels&#10;&#10;Description automatically generated">
            <a:extLst>
              <a:ext uri="{FF2B5EF4-FFF2-40B4-BE49-F238E27FC236}">
                <a16:creationId xmlns:a16="http://schemas.microsoft.com/office/drawing/2014/main" id="{A6A1BF7A-9B5D-101B-C74D-2AC5B0B3D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9606" y="2842025"/>
            <a:ext cx="1782560" cy="160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otball ball in a net&#10;&#10;Description automatically generated">
            <a:extLst>
              <a:ext uri="{FF2B5EF4-FFF2-40B4-BE49-F238E27FC236}">
                <a16:creationId xmlns:a16="http://schemas.microsoft.com/office/drawing/2014/main" id="{2BA9484A-C7E2-5C4B-0C14-225F81E84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Google Shape;50;p9"/>
          <p:cNvSpPr txBox="1"/>
          <p:nvPr/>
        </p:nvSpPr>
        <p:spPr>
          <a:xfrm>
            <a:off x="792240" y="1034806"/>
            <a:ext cx="3251859" cy="282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ts val="488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Why are </a:t>
            </a:r>
            <a:b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they called </a:t>
            </a:r>
            <a:b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savings </a:t>
            </a:r>
            <a:b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rgbClr val="FFE304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/>
        </p:nvSpPr>
        <p:spPr>
          <a:xfrm>
            <a:off x="801667" y="874228"/>
            <a:ext cx="4756200" cy="310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is a good idea to name your savings goals and remind yourself of them.</a:t>
            </a:r>
            <a:endParaRPr sz="37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;p6">
            <a:extLst>
              <a:ext uri="{FF2B5EF4-FFF2-40B4-BE49-F238E27FC236}">
                <a16:creationId xmlns:a16="http://schemas.microsoft.com/office/drawing/2014/main" id="{70792945-704D-9AD6-87D2-E2AD325C8A22}"/>
              </a:ext>
            </a:extLst>
          </p:cNvPr>
          <p:cNvSpPr/>
          <p:nvPr/>
        </p:nvSpPr>
        <p:spPr>
          <a:xfrm>
            <a:off x="0" y="4085236"/>
            <a:ext cx="9144000" cy="1058264"/>
          </a:xfrm>
          <a:prstGeom prst="rect">
            <a:avLst/>
          </a:prstGeom>
          <a:solidFill>
            <a:srgbClr val="104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jar full of coins and money&#10;&#10;Description automatically generated">
            <a:extLst>
              <a:ext uri="{FF2B5EF4-FFF2-40B4-BE49-F238E27FC236}">
                <a16:creationId xmlns:a16="http://schemas.microsoft.com/office/drawing/2014/main" id="{C11BC3C7-7143-DE94-4673-F1FA8AE00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624"/>
            <a:ext cx="3846136" cy="4472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/>
        </p:nvSpPr>
        <p:spPr>
          <a:xfrm>
            <a:off x="594277" y="864801"/>
            <a:ext cx="4922700" cy="22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dirty="0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What are </a:t>
            </a:r>
            <a:r>
              <a:rPr lang="en-US" sz="5400" b="1" dirty="0">
                <a:solidFill>
                  <a:srgbClr val="F3701F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US" sz="5400" b="1" dirty="0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 savings goals? </a:t>
            </a:r>
            <a:endParaRPr sz="5400" b="1" i="0" u="none" strike="noStrike" cap="none" dirty="0">
              <a:solidFill>
                <a:srgbClr val="1041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;p6">
            <a:extLst>
              <a:ext uri="{FF2B5EF4-FFF2-40B4-BE49-F238E27FC236}">
                <a16:creationId xmlns:a16="http://schemas.microsoft.com/office/drawing/2014/main" id="{9AD01167-AEB5-5422-C30F-5FCF0596DF5C}"/>
              </a:ext>
            </a:extLst>
          </p:cNvPr>
          <p:cNvSpPr/>
          <p:nvPr/>
        </p:nvSpPr>
        <p:spPr>
          <a:xfrm>
            <a:off x="0" y="4085236"/>
            <a:ext cx="9144000" cy="1058264"/>
          </a:xfrm>
          <a:prstGeom prst="rect">
            <a:avLst/>
          </a:prstGeom>
          <a:solidFill>
            <a:srgbClr val="104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jar full of coins and money&#10;&#10;Description automatically generated">
            <a:extLst>
              <a:ext uri="{FF2B5EF4-FFF2-40B4-BE49-F238E27FC236}">
                <a16:creationId xmlns:a16="http://schemas.microsoft.com/office/drawing/2014/main" id="{46F9D5E9-9D98-B427-CBCC-E3DC21E52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946" y="490194"/>
            <a:ext cx="3782953" cy="439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41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618279" y="690946"/>
            <a:ext cx="3784039" cy="372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ts val="91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8500" b="1" dirty="0"/>
              <a:t>Rainy </a:t>
            </a:r>
            <a:br>
              <a:rPr lang="en-US" sz="8500" b="1" dirty="0"/>
            </a:br>
            <a:r>
              <a:rPr lang="en-US" sz="8500" b="1" dirty="0"/>
              <a:t>Days </a:t>
            </a:r>
            <a:br>
              <a:rPr lang="en-US" sz="8500" b="1" dirty="0"/>
            </a:br>
            <a:r>
              <a:rPr lang="en-US" sz="8500" b="1" dirty="0"/>
              <a:t>Ahead</a:t>
            </a:r>
            <a:endParaRPr sz="8500" b="1" dirty="0"/>
          </a:p>
        </p:txBody>
      </p:sp>
      <p:pic>
        <p:nvPicPr>
          <p:cNvPr id="3" name="Picture 2" descr="A yellow umbrella with a black background&#10;&#10;Description automatically generated">
            <a:extLst>
              <a:ext uri="{FF2B5EF4-FFF2-40B4-BE49-F238E27FC236}">
                <a16:creationId xmlns:a16="http://schemas.microsoft.com/office/drawing/2014/main" id="{6E264A0D-1803-E22D-3606-7D6BD063B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3622">
            <a:off x="4360425" y="607286"/>
            <a:ext cx="3888116" cy="388811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4421559" y="977923"/>
            <a:ext cx="4204800" cy="22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3350" lvl="0" indent="0" algn="l" rtl="0">
              <a:lnSpc>
                <a:spcPct val="10375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dirty="0">
                <a:solidFill>
                  <a:srgbClr val="104170"/>
                </a:solidFill>
                <a:latin typeface="Calibri"/>
                <a:ea typeface="Calibri"/>
                <a:cs typeface="Calibri"/>
                <a:sym typeface="Calibri"/>
              </a:rPr>
              <a:t>Saving for a “Rainy Day” </a:t>
            </a:r>
            <a:endParaRPr sz="5400" b="1" i="0" u="none" strike="noStrike" cap="none" dirty="0">
              <a:solidFill>
                <a:srgbClr val="1041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;p6">
            <a:extLst>
              <a:ext uri="{FF2B5EF4-FFF2-40B4-BE49-F238E27FC236}">
                <a16:creationId xmlns:a16="http://schemas.microsoft.com/office/drawing/2014/main" id="{0D270C7E-DEC0-4ACE-FB24-341B1F2A9056}"/>
              </a:ext>
            </a:extLst>
          </p:cNvPr>
          <p:cNvSpPr/>
          <p:nvPr/>
        </p:nvSpPr>
        <p:spPr>
          <a:xfrm>
            <a:off x="0" y="4085236"/>
            <a:ext cx="9144000" cy="1058264"/>
          </a:xfrm>
          <a:prstGeom prst="rect">
            <a:avLst/>
          </a:prstGeom>
          <a:solidFill>
            <a:srgbClr val="104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jar full of coins and paper money&#10;&#10;Description automatically generated">
            <a:extLst>
              <a:ext uri="{FF2B5EF4-FFF2-40B4-BE49-F238E27FC236}">
                <a16:creationId xmlns:a16="http://schemas.microsoft.com/office/drawing/2014/main" id="{C5D54C2B-FD9A-AC93-B308-63E8C5348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6" y="563143"/>
            <a:ext cx="3582396" cy="4165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2C1767861EE49ACA5930A1F6F3CD8" ma:contentTypeVersion="14" ma:contentTypeDescription="Create a new document." ma:contentTypeScope="" ma:versionID="2f3529469e95fe5415aec4071723dadb">
  <xsd:schema xmlns:xsd="http://www.w3.org/2001/XMLSchema" xmlns:xs="http://www.w3.org/2001/XMLSchema" xmlns:p="http://schemas.microsoft.com/office/2006/metadata/properties" xmlns:ns2="d5272e6c-2adb-4d71-a95f-1b01ea15e848" xmlns:ns3="35b2be36-1f58-4fbf-8df8-db9f01ef9d96" targetNamespace="http://schemas.microsoft.com/office/2006/metadata/properties" ma:root="true" ma:fieldsID="858be39907c9eed95df506e0c305dc78" ns2:_="" ns3:_="">
    <xsd:import namespace="d5272e6c-2adb-4d71-a95f-1b01ea15e848"/>
    <xsd:import namespace="35b2be36-1f58-4fbf-8df8-db9f01ef9d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72e6c-2adb-4d71-a95f-1b01ea15e8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2be36-1f58-4fbf-8df8-db9f01ef9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2e6ee2e-04b3-49ea-b2b4-c4a3410cfe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2255FB-4451-4E8C-8E90-4CC02DE99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272e6c-2adb-4d71-a95f-1b01ea15e848"/>
    <ds:schemaRef ds:uri="35b2be36-1f58-4fbf-8df8-db9f01ef9d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A2C43A-67F9-4508-8B3B-579A0D36FC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168</Words>
  <Application>Microsoft Office PowerPoint</Application>
  <PresentationFormat>On-screen Show (16:9)</PresentationFormat>
  <Paragraphs>24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Galvin</dc:creator>
  <cp:lastModifiedBy>Annie Galvin</cp:lastModifiedBy>
  <cp:revision>199</cp:revision>
  <dcterms:modified xsi:type="dcterms:W3CDTF">2024-04-06T03:22:18Z</dcterms:modified>
</cp:coreProperties>
</file>